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9" roundtripDataSignature="AMtx7mguxE6b1q3gNwq+mBSTtxgv0kvn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69" name="Google Shape;6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1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1" name="Google Shape;1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1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6" name="Google Shape;12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1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3" name="Google Shape;13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nl-NL"/>
              <a:t>Bloktraining lage cadans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5" name="Google Shape;14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1" name="Google Shape;15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4" name="Google Shape;16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2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nl-NL"/>
              <a:t>Het lijkt veel op klimmen: continu druk op de pedalen, tegen de verzuringsdrempel aan, maar er niet overheen. Je kunt eventueel met een lage trapfrequentie doen om het nog meer op klimmen te laten lijken.</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2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nl-NL"/>
              <a:t>Het lijkt veel op klimmen: continu druk op de pedalen, tegen de verzuringsdrempel aan, maar er niet overheen. Je kunt eventueel met een lage trapfrequentie doen om het nog meer op klimmen te laten lijken.</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nl-NL"/>
              <a:t>Hierdoor stapel je een steeds grotere koolhydraatvoorraad. Doe woensdag voor de Marmotte een redelijk zware tocht met ook direct daarna goed eten om te stapelen. Je hoeft op de rustdagen voor de Marmotte geen extra koolhydraten te stapelen. Als je 2 rustdagen neemt voor de Marmotte (of 30-60 min rustig uitfietsen) en je eet normaal stapel je voldoende voor de Marmotte.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4" name="Google Shape;7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2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0" name="Google Shape;19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2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1" name="Google Shape;20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209" name="Google Shape;20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6cc056829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6cc056829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0" name="Google Shape;8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6" name="Google Shape;8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2" name="Google Shape;9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7" name="Google Shape;9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3" name="Google Shape;10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9" name="Google Shape;10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5" name="Google Shape;11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object" type="obj">
  <p:cSld name="OBJECT">
    <p:spTree>
      <p:nvGrpSpPr>
        <p:cNvPr id="9" name="Shape 9"/>
        <p:cNvGrpSpPr/>
        <p:nvPr/>
      </p:nvGrpSpPr>
      <p:grpSpPr>
        <a:xfrm>
          <a:off x="0" y="0"/>
          <a:ext cx="0" cy="0"/>
          <a:chOff x="0" y="0"/>
          <a:chExt cx="0" cy="0"/>
        </a:xfrm>
      </p:grpSpPr>
      <p:sp>
        <p:nvSpPr>
          <p:cNvPr id="10" name="Google Shape;10;p28"/>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8"/>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4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56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48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 name="Google Shape;12;p28"/>
          <p:cNvSpPr txBox="1"/>
          <p:nvPr>
            <p:ph idx="10" type="dt"/>
          </p:nvPr>
        </p:nvSpPr>
        <p:spPr>
          <a:xfrm>
            <a:off x="457200" y="6356350"/>
            <a:ext cx="2133599"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8"/>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8"/>
          <p:cNvSpPr txBox="1"/>
          <p:nvPr>
            <p:ph idx="12" type="sldNum"/>
          </p:nvPr>
        </p:nvSpPr>
        <p:spPr>
          <a:xfrm>
            <a:off x="6553200" y="6356350"/>
            <a:ext cx="21335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nl-NL"/>
              <a:t>‹#›</a:t>
            </a:fld>
            <a:endParaRPr/>
          </a:p>
        </p:txBody>
      </p:sp>
      <p:pic>
        <p:nvPicPr>
          <p:cNvPr descr="CS010_logo+grijs.jpg" id="15" name="Google Shape;15;p28"/>
          <p:cNvPicPr preferRelativeResize="0"/>
          <p:nvPr/>
        </p:nvPicPr>
        <p:blipFill rotWithShape="1">
          <a:blip r:embed="rId2">
            <a:alphaModFix/>
          </a:blip>
          <a:srcRect b="0" l="0" r="0" t="0"/>
          <a:stretch/>
        </p:blipFill>
        <p:spPr>
          <a:xfrm>
            <a:off x="83975" y="149294"/>
            <a:ext cx="1391452" cy="1006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leen titel" type="titleOnly">
  <p:cSld name="TITLE_ONLY">
    <p:spTree>
      <p:nvGrpSpPr>
        <p:cNvPr id="16" name="Shape 16"/>
        <p:cNvGrpSpPr/>
        <p:nvPr/>
      </p:nvGrpSpPr>
      <p:grpSpPr>
        <a:xfrm>
          <a:off x="0" y="0"/>
          <a:ext cx="0" cy="0"/>
          <a:chOff x="0" y="0"/>
          <a:chExt cx="0" cy="0"/>
        </a:xfrm>
      </p:grpSpPr>
      <p:sp>
        <p:nvSpPr>
          <p:cNvPr id="17" name="Google Shape;17;p29"/>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29"/>
          <p:cNvSpPr txBox="1"/>
          <p:nvPr>
            <p:ph idx="10" type="dt"/>
          </p:nvPr>
        </p:nvSpPr>
        <p:spPr>
          <a:xfrm>
            <a:off x="457200" y="6356350"/>
            <a:ext cx="2133599"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29"/>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29"/>
          <p:cNvSpPr txBox="1"/>
          <p:nvPr>
            <p:ph idx="12" type="sldNum"/>
          </p:nvPr>
        </p:nvSpPr>
        <p:spPr>
          <a:xfrm>
            <a:off x="6553200" y="6356350"/>
            <a:ext cx="21335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ee objecten" type="twoObj">
  <p:cSld name="TWO_OBJECTS">
    <p:spTree>
      <p:nvGrpSpPr>
        <p:cNvPr id="21" name="Shape 21"/>
        <p:cNvGrpSpPr/>
        <p:nvPr/>
      </p:nvGrpSpPr>
      <p:grpSpPr>
        <a:xfrm>
          <a:off x="0" y="0"/>
          <a:ext cx="0" cy="0"/>
          <a:chOff x="0" y="0"/>
          <a:chExt cx="0" cy="0"/>
        </a:xfrm>
      </p:grpSpPr>
      <p:sp>
        <p:nvSpPr>
          <p:cNvPr id="22" name="Google Shape;22;p30"/>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30"/>
          <p:cNvSpPr txBox="1"/>
          <p:nvPr>
            <p:ph idx="1" type="body"/>
          </p:nvPr>
        </p:nvSpPr>
        <p:spPr>
          <a:xfrm>
            <a:off x="457200" y="1600200"/>
            <a:ext cx="4038599" cy="452596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30"/>
          <p:cNvSpPr txBox="1"/>
          <p:nvPr>
            <p:ph idx="2" type="body"/>
          </p:nvPr>
        </p:nvSpPr>
        <p:spPr>
          <a:xfrm>
            <a:off x="4648200" y="1600200"/>
            <a:ext cx="4038599" cy="452596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30"/>
          <p:cNvSpPr txBox="1"/>
          <p:nvPr>
            <p:ph idx="10" type="dt"/>
          </p:nvPr>
        </p:nvSpPr>
        <p:spPr>
          <a:xfrm>
            <a:off x="457200" y="6356350"/>
            <a:ext cx="2133599"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30"/>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30"/>
          <p:cNvSpPr txBox="1"/>
          <p:nvPr>
            <p:ph idx="12" type="sldNum"/>
          </p:nvPr>
        </p:nvSpPr>
        <p:spPr>
          <a:xfrm>
            <a:off x="6553200" y="6356350"/>
            <a:ext cx="21335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elijking" type="twoTxTwoObj">
  <p:cSld name="TWO_OBJECTS_WITH_TEXT">
    <p:spTree>
      <p:nvGrpSpPr>
        <p:cNvPr id="28" name="Shape 28"/>
        <p:cNvGrpSpPr/>
        <p:nvPr/>
      </p:nvGrpSpPr>
      <p:grpSpPr>
        <a:xfrm>
          <a:off x="0" y="0"/>
          <a:ext cx="0" cy="0"/>
          <a:chOff x="0" y="0"/>
          <a:chExt cx="0" cy="0"/>
        </a:xfrm>
      </p:grpSpPr>
      <p:sp>
        <p:nvSpPr>
          <p:cNvPr id="29" name="Google Shape;29;p31"/>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31"/>
          <p:cNvSpPr txBox="1"/>
          <p:nvPr>
            <p:ph idx="1" type="body"/>
          </p:nvPr>
        </p:nvSpPr>
        <p:spPr>
          <a:xfrm>
            <a:off x="457200" y="1535112"/>
            <a:ext cx="4040187" cy="63976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31" name="Google Shape;31;p31"/>
          <p:cNvSpPr txBox="1"/>
          <p:nvPr>
            <p:ph idx="2" type="body"/>
          </p:nvPr>
        </p:nvSpPr>
        <p:spPr>
          <a:xfrm>
            <a:off x="457200" y="2174875"/>
            <a:ext cx="4040187" cy="39512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31"/>
          <p:cNvSpPr txBox="1"/>
          <p:nvPr>
            <p:ph idx="3" type="body"/>
          </p:nvPr>
        </p:nvSpPr>
        <p:spPr>
          <a:xfrm>
            <a:off x="4645026" y="1535112"/>
            <a:ext cx="4041774" cy="63976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33" name="Google Shape;33;p31"/>
          <p:cNvSpPr txBox="1"/>
          <p:nvPr>
            <p:ph idx="4" type="body"/>
          </p:nvPr>
        </p:nvSpPr>
        <p:spPr>
          <a:xfrm>
            <a:off x="4645026" y="2174875"/>
            <a:ext cx="4041774" cy="39512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p31"/>
          <p:cNvSpPr txBox="1"/>
          <p:nvPr>
            <p:ph idx="10" type="dt"/>
          </p:nvPr>
        </p:nvSpPr>
        <p:spPr>
          <a:xfrm>
            <a:off x="457200" y="6356350"/>
            <a:ext cx="2133599"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31"/>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 name="Google Shape;36;p31"/>
          <p:cNvSpPr txBox="1"/>
          <p:nvPr>
            <p:ph idx="12" type="sldNum"/>
          </p:nvPr>
        </p:nvSpPr>
        <p:spPr>
          <a:xfrm>
            <a:off x="6553200" y="6356350"/>
            <a:ext cx="21335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g" type="blank">
  <p:cSld name="BLANK">
    <p:spTree>
      <p:nvGrpSpPr>
        <p:cNvPr id="37" name="Shape 37"/>
        <p:cNvGrpSpPr/>
        <p:nvPr/>
      </p:nvGrpSpPr>
      <p:grpSpPr>
        <a:xfrm>
          <a:off x="0" y="0"/>
          <a:ext cx="0" cy="0"/>
          <a:chOff x="0" y="0"/>
          <a:chExt cx="0" cy="0"/>
        </a:xfrm>
      </p:grpSpPr>
      <p:sp>
        <p:nvSpPr>
          <p:cNvPr id="38" name="Google Shape;38;p32"/>
          <p:cNvSpPr txBox="1"/>
          <p:nvPr>
            <p:ph idx="10" type="dt"/>
          </p:nvPr>
        </p:nvSpPr>
        <p:spPr>
          <a:xfrm>
            <a:off x="457200" y="6356350"/>
            <a:ext cx="2133599"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32"/>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32"/>
          <p:cNvSpPr txBox="1"/>
          <p:nvPr>
            <p:ph idx="12" type="sldNum"/>
          </p:nvPr>
        </p:nvSpPr>
        <p:spPr>
          <a:xfrm>
            <a:off x="6553200" y="6356350"/>
            <a:ext cx="21335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met bijschrift" type="objTx">
  <p:cSld name="OBJECT_WITH_CAPTION_TEXT">
    <p:spTree>
      <p:nvGrpSpPr>
        <p:cNvPr id="41" name="Shape 41"/>
        <p:cNvGrpSpPr/>
        <p:nvPr/>
      </p:nvGrpSpPr>
      <p:grpSpPr>
        <a:xfrm>
          <a:off x="0" y="0"/>
          <a:ext cx="0" cy="0"/>
          <a:chOff x="0" y="0"/>
          <a:chExt cx="0" cy="0"/>
        </a:xfrm>
      </p:grpSpPr>
      <p:sp>
        <p:nvSpPr>
          <p:cNvPr id="42" name="Google Shape;42;p33"/>
          <p:cNvSpPr txBox="1"/>
          <p:nvPr>
            <p:ph type="title"/>
          </p:nvPr>
        </p:nvSpPr>
        <p:spPr>
          <a:xfrm>
            <a:off x="457202" y="273048"/>
            <a:ext cx="3008313" cy="11620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33"/>
          <p:cNvSpPr txBox="1"/>
          <p:nvPr>
            <p:ph idx="1" type="body"/>
          </p:nvPr>
        </p:nvSpPr>
        <p:spPr>
          <a:xfrm>
            <a:off x="3575050" y="273052"/>
            <a:ext cx="5111750" cy="585311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p33"/>
          <p:cNvSpPr txBox="1"/>
          <p:nvPr>
            <p:ph idx="2" type="body"/>
          </p:nvPr>
        </p:nvSpPr>
        <p:spPr>
          <a:xfrm>
            <a:off x="457202" y="1435101"/>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45" name="Google Shape;45;p33"/>
          <p:cNvSpPr txBox="1"/>
          <p:nvPr>
            <p:ph idx="10" type="dt"/>
          </p:nvPr>
        </p:nvSpPr>
        <p:spPr>
          <a:xfrm>
            <a:off x="457200" y="6356350"/>
            <a:ext cx="2133599"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33"/>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33"/>
          <p:cNvSpPr txBox="1"/>
          <p:nvPr>
            <p:ph idx="12" type="sldNum"/>
          </p:nvPr>
        </p:nvSpPr>
        <p:spPr>
          <a:xfrm>
            <a:off x="6553200" y="6356350"/>
            <a:ext cx="21335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fbeelding met bijschrift" type="picTx">
  <p:cSld name="PICTURE_WITH_CAPTION_TEXT">
    <p:spTree>
      <p:nvGrpSpPr>
        <p:cNvPr id="48" name="Shape 48"/>
        <p:cNvGrpSpPr/>
        <p:nvPr/>
      </p:nvGrpSpPr>
      <p:grpSpPr>
        <a:xfrm>
          <a:off x="0" y="0"/>
          <a:ext cx="0" cy="0"/>
          <a:chOff x="0" y="0"/>
          <a:chExt cx="0" cy="0"/>
        </a:xfrm>
      </p:grpSpPr>
      <p:sp>
        <p:nvSpPr>
          <p:cNvPr id="49" name="Google Shape;49;p34"/>
          <p:cNvSpPr txBox="1"/>
          <p:nvPr>
            <p:ph type="title"/>
          </p:nvPr>
        </p:nvSpPr>
        <p:spPr>
          <a:xfrm>
            <a:off x="1792288" y="4800600"/>
            <a:ext cx="5486399" cy="566739"/>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34"/>
          <p:cNvSpPr/>
          <p:nvPr>
            <p:ph idx="2" type="pic"/>
          </p:nvPr>
        </p:nvSpPr>
        <p:spPr>
          <a:xfrm>
            <a:off x="1792288" y="612775"/>
            <a:ext cx="5486399" cy="41148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1" name="Google Shape;51;p34"/>
          <p:cNvSpPr txBox="1"/>
          <p:nvPr>
            <p:ph idx="1" type="body"/>
          </p:nvPr>
        </p:nvSpPr>
        <p:spPr>
          <a:xfrm>
            <a:off x="1792288" y="5367337"/>
            <a:ext cx="5486399" cy="80486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52" name="Google Shape;52;p34"/>
          <p:cNvSpPr txBox="1"/>
          <p:nvPr>
            <p:ph idx="10" type="dt"/>
          </p:nvPr>
        </p:nvSpPr>
        <p:spPr>
          <a:xfrm>
            <a:off x="457200" y="6356350"/>
            <a:ext cx="2133599"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34"/>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34"/>
          <p:cNvSpPr txBox="1"/>
          <p:nvPr>
            <p:ph idx="12" type="sldNum"/>
          </p:nvPr>
        </p:nvSpPr>
        <p:spPr>
          <a:xfrm>
            <a:off x="6553200" y="6356350"/>
            <a:ext cx="21335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verticale tekst" type="vertTx">
  <p:cSld name="VERTICAL_TEXT">
    <p:spTree>
      <p:nvGrpSpPr>
        <p:cNvPr id="55" name="Shape 55"/>
        <p:cNvGrpSpPr/>
        <p:nvPr/>
      </p:nvGrpSpPr>
      <p:grpSpPr>
        <a:xfrm>
          <a:off x="0" y="0"/>
          <a:ext cx="0" cy="0"/>
          <a:chOff x="0" y="0"/>
          <a:chExt cx="0" cy="0"/>
        </a:xfrm>
      </p:grpSpPr>
      <p:sp>
        <p:nvSpPr>
          <p:cNvPr id="56" name="Google Shape;56;p35"/>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35"/>
          <p:cNvSpPr txBox="1"/>
          <p:nvPr>
            <p:ph idx="1" type="body"/>
          </p:nvPr>
        </p:nvSpPr>
        <p:spPr>
          <a:xfrm rot="5400000">
            <a:off x="2309018" y="-251617"/>
            <a:ext cx="4525963" cy="82296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4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56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48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58" name="Google Shape;58;p35"/>
          <p:cNvSpPr txBox="1"/>
          <p:nvPr>
            <p:ph idx="10" type="dt"/>
          </p:nvPr>
        </p:nvSpPr>
        <p:spPr>
          <a:xfrm>
            <a:off x="457200" y="6356350"/>
            <a:ext cx="2133599"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35"/>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35"/>
          <p:cNvSpPr txBox="1"/>
          <p:nvPr>
            <p:ph idx="12" type="sldNum"/>
          </p:nvPr>
        </p:nvSpPr>
        <p:spPr>
          <a:xfrm>
            <a:off x="6553200" y="6356350"/>
            <a:ext cx="21335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e titel en tekst" type="vertTitleAndTx">
  <p:cSld name="VERTICAL_TITLE_AND_VERTICAL_TEXT">
    <p:spTree>
      <p:nvGrpSpPr>
        <p:cNvPr id="61" name="Shape 61"/>
        <p:cNvGrpSpPr/>
        <p:nvPr/>
      </p:nvGrpSpPr>
      <p:grpSpPr>
        <a:xfrm>
          <a:off x="0" y="0"/>
          <a:ext cx="0" cy="0"/>
          <a:chOff x="0" y="0"/>
          <a:chExt cx="0" cy="0"/>
        </a:xfrm>
      </p:grpSpPr>
      <p:sp>
        <p:nvSpPr>
          <p:cNvPr id="62" name="Google Shape;62;p36"/>
          <p:cNvSpPr txBox="1"/>
          <p:nvPr>
            <p:ph type="title"/>
          </p:nvPr>
        </p:nvSpPr>
        <p:spPr>
          <a:xfrm rot="5400000">
            <a:off x="4732337" y="2171701"/>
            <a:ext cx="5851525" cy="20574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36"/>
          <p:cNvSpPr txBox="1"/>
          <p:nvPr>
            <p:ph idx="1" type="body"/>
          </p:nvPr>
        </p:nvSpPr>
        <p:spPr>
          <a:xfrm rot="5400000">
            <a:off x="541337" y="190501"/>
            <a:ext cx="5851525" cy="6019799"/>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4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56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48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64" name="Google Shape;64;p36"/>
          <p:cNvSpPr txBox="1"/>
          <p:nvPr>
            <p:ph idx="10" type="dt"/>
          </p:nvPr>
        </p:nvSpPr>
        <p:spPr>
          <a:xfrm>
            <a:off x="457200" y="6356350"/>
            <a:ext cx="2133599"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36"/>
          <p:cNvSpPr txBox="1"/>
          <p:nvPr>
            <p:ph idx="11" type="ftr"/>
          </p:nvPr>
        </p:nvSpPr>
        <p:spPr>
          <a:xfrm>
            <a:off x="3124200" y="6356350"/>
            <a:ext cx="2895600" cy="365125"/>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 name="Google Shape;66;p36"/>
          <p:cNvSpPr txBox="1"/>
          <p:nvPr>
            <p:ph idx="12" type="sldNum"/>
          </p:nvPr>
        </p:nvSpPr>
        <p:spPr>
          <a:xfrm>
            <a:off x="6553200" y="6356350"/>
            <a:ext cx="213359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45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theme" Target="../theme/theme1.xml"/><Relationship Id="rId12" Type="http://schemas.openxmlformats.org/officeDocument/2006/relationships/slideLayout" Target="../slideLayouts/slideLayout9.xml"/><Relationship Id="rId1" Type="http://schemas.openxmlformats.org/officeDocument/2006/relationships/image" Target="../media/image1.jpg"/><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slideLayout" Target="../slideLayouts/slideLayout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pic>
        <p:nvPicPr>
          <p:cNvPr descr="patroon_groen.jpg" id="6" name="Google Shape;6;p27"/>
          <p:cNvPicPr preferRelativeResize="0"/>
          <p:nvPr/>
        </p:nvPicPr>
        <p:blipFill rotWithShape="1">
          <a:blip r:embed="rId1">
            <a:alphaModFix/>
          </a:blip>
          <a:srcRect b="0" l="0" r="0" t="0"/>
          <a:stretch/>
        </p:blipFill>
        <p:spPr>
          <a:xfrm>
            <a:off x="7283450" y="5230812"/>
            <a:ext cx="1782762" cy="1541461"/>
          </a:xfrm>
          <a:prstGeom prst="rect">
            <a:avLst/>
          </a:prstGeom>
          <a:noFill/>
          <a:ln>
            <a:noFill/>
          </a:ln>
        </p:spPr>
      </p:pic>
      <p:pic>
        <p:nvPicPr>
          <p:cNvPr descr="P_variatie3.jpg" id="7" name="Google Shape;7;p27"/>
          <p:cNvPicPr preferRelativeResize="0"/>
          <p:nvPr/>
        </p:nvPicPr>
        <p:blipFill rotWithShape="1">
          <a:blip r:embed="rId2">
            <a:alphaModFix/>
          </a:blip>
          <a:srcRect b="0" l="0" r="0" t="0"/>
          <a:stretch/>
        </p:blipFill>
        <p:spPr>
          <a:xfrm>
            <a:off x="76200" y="6013450"/>
            <a:ext cx="2611438" cy="758825"/>
          </a:xfrm>
          <a:prstGeom prst="rect">
            <a:avLst/>
          </a:prstGeom>
          <a:noFill/>
          <a:ln>
            <a:noFill/>
          </a:ln>
        </p:spPr>
      </p:pic>
      <p:pic>
        <p:nvPicPr>
          <p:cNvPr descr="CS010_logo+grijs.jpg" id="8" name="Google Shape;8;p27"/>
          <p:cNvPicPr preferRelativeResize="0"/>
          <p:nvPr/>
        </p:nvPicPr>
        <p:blipFill rotWithShape="1">
          <a:blip r:embed="rId3">
            <a:alphaModFix/>
          </a:blip>
          <a:srcRect b="0" l="0" r="0" t="0"/>
          <a:stretch/>
        </p:blipFill>
        <p:spPr>
          <a:xfrm>
            <a:off x="83975" y="149294"/>
            <a:ext cx="1391452" cy="10062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forms.gle/UGo9gTXEYKELf3Bq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
          <p:cNvSpPr txBox="1"/>
          <p:nvPr>
            <p:ph type="title"/>
          </p:nvPr>
        </p:nvSpPr>
        <p:spPr>
          <a:xfrm>
            <a:off x="524637" y="214262"/>
            <a:ext cx="8229600" cy="47269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br>
              <a:rPr lang="nl-NL" sz="4400">
                <a:solidFill>
                  <a:schemeClr val="dk1"/>
                </a:solidFill>
                <a:latin typeface="Calibri"/>
                <a:ea typeface="Calibri"/>
                <a:cs typeface="Calibri"/>
                <a:sym typeface="Calibri"/>
              </a:rPr>
            </a:br>
            <a:br>
              <a:rPr lang="nl-NL" sz="4400">
                <a:solidFill>
                  <a:schemeClr val="dk1"/>
                </a:solidFill>
                <a:latin typeface="Calibri"/>
                <a:ea typeface="Calibri"/>
                <a:cs typeface="Calibri"/>
                <a:sym typeface="Calibri"/>
              </a:rPr>
            </a:br>
            <a:r>
              <a:rPr lang="nl-NL" sz="4400">
                <a:solidFill>
                  <a:schemeClr val="dk1"/>
                </a:solidFill>
                <a:latin typeface="Arial"/>
                <a:ea typeface="Arial"/>
                <a:cs typeface="Arial"/>
                <a:sym typeface="Arial"/>
              </a:rPr>
              <a:t>Cyclo’s en GranFondo’s</a:t>
            </a:r>
            <a:br>
              <a:rPr lang="nl-NL" sz="4400">
                <a:solidFill>
                  <a:schemeClr val="dk1"/>
                </a:solidFill>
                <a:latin typeface="Arial"/>
                <a:ea typeface="Arial"/>
                <a:cs typeface="Arial"/>
                <a:sym typeface="Arial"/>
              </a:rPr>
            </a:br>
            <a:br>
              <a:rPr lang="nl-NL" sz="4400">
                <a:solidFill>
                  <a:schemeClr val="dk1"/>
                </a:solidFill>
                <a:latin typeface="Arial"/>
                <a:ea typeface="Arial"/>
                <a:cs typeface="Arial"/>
                <a:sym typeface="Arial"/>
              </a:rPr>
            </a:br>
            <a:br>
              <a:rPr lang="nl-NL" sz="4400">
                <a:solidFill>
                  <a:schemeClr val="dk1"/>
                </a:solidFill>
                <a:latin typeface="Arial"/>
                <a:ea typeface="Arial"/>
                <a:cs typeface="Arial"/>
                <a:sym typeface="Arial"/>
              </a:rPr>
            </a:br>
            <a:r>
              <a:rPr lang="nl-NL" sz="3200">
                <a:solidFill>
                  <a:schemeClr val="dk1"/>
                </a:solidFill>
                <a:latin typeface="Arial"/>
                <a:ea typeface="Arial"/>
                <a:cs typeface="Arial"/>
                <a:sym typeface="Arial"/>
              </a:rPr>
              <a:t>20-12-2019</a:t>
            </a:r>
            <a:br>
              <a:rPr lang="nl-NL" sz="3200">
                <a:solidFill>
                  <a:schemeClr val="dk1"/>
                </a:solidFill>
                <a:latin typeface="Arial"/>
                <a:ea typeface="Arial"/>
                <a:cs typeface="Arial"/>
                <a:sym typeface="Arial"/>
              </a:rPr>
            </a:br>
            <a:br>
              <a:rPr lang="nl-NL" sz="3200">
                <a:solidFill>
                  <a:schemeClr val="dk1"/>
                </a:solidFill>
                <a:latin typeface="Arial"/>
                <a:ea typeface="Arial"/>
                <a:cs typeface="Arial"/>
                <a:sym typeface="Arial"/>
              </a:rPr>
            </a:br>
            <a:r>
              <a:rPr i="1" lang="nl-NL" sz="3200">
                <a:solidFill>
                  <a:schemeClr val="dk1"/>
                </a:solidFill>
                <a:latin typeface="Arial"/>
                <a:ea typeface="Arial"/>
                <a:cs typeface="Arial"/>
                <a:sym typeface="Arial"/>
              </a:rPr>
              <a:t>David Maters en Rick Maas</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1"/>
          <p:cNvSpPr txBox="1"/>
          <p:nvPr>
            <p:ph type="title"/>
          </p:nvPr>
        </p:nvSpPr>
        <p:spPr>
          <a:xfrm>
            <a:off x="457200" y="278092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r>
              <a:rPr lang="nl-NL" sz="2400"/>
              <a:t>Hoe bereid je je voor op een Cyclo?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2"/>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4400"/>
              <a:buFont typeface="Arial"/>
              <a:buNone/>
            </a:pPr>
            <a:r>
              <a:rPr lang="nl-NL" sz="4400"/>
              <a:t>Inschrijven</a:t>
            </a:r>
            <a:endParaRPr/>
          </a:p>
        </p:txBody>
      </p:sp>
      <p:sp>
        <p:nvSpPr>
          <p:cNvPr id="129" name="Google Shape;129;p12"/>
          <p:cNvSpPr txBox="1"/>
          <p:nvPr>
            <p:ph idx="1" type="body"/>
          </p:nvPr>
        </p:nvSpPr>
        <p:spPr>
          <a:xfrm>
            <a:off x="-180528" y="1556792"/>
            <a:ext cx="9073008" cy="4597971"/>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0"/>
              </a:spcBef>
              <a:spcAft>
                <a:spcPts val="0"/>
              </a:spcAft>
              <a:buClr>
                <a:schemeClr val="dk1"/>
              </a:buClr>
              <a:buSzPts val="1800"/>
              <a:buFont typeface="Arial"/>
              <a:buChar char="•"/>
            </a:pPr>
            <a:r>
              <a:rPr lang="nl-NL" sz="1800"/>
              <a:t>Zelf inschrijven via website </a:t>
            </a:r>
            <a:endParaRPr/>
          </a:p>
          <a:p>
            <a:pPr indent="-114300" lvl="1" marL="742950" rtl="0" algn="l">
              <a:lnSpc>
                <a:spcPct val="100000"/>
              </a:lnSpc>
              <a:spcBef>
                <a:spcPts val="560"/>
              </a:spcBef>
              <a:spcAft>
                <a:spcPts val="0"/>
              </a:spcAft>
              <a:buSzPts val="1800"/>
              <a:buChar char="–"/>
            </a:pPr>
            <a:r>
              <a:rPr lang="nl-NL" sz="1800"/>
              <a:t> Zelf accommodatie etc. regelen</a:t>
            </a:r>
            <a:endParaRPr/>
          </a:p>
          <a:p>
            <a:pPr indent="-114300" lvl="1" marL="742950" rtl="0" algn="l">
              <a:lnSpc>
                <a:spcPct val="100000"/>
              </a:lnSpc>
              <a:spcBef>
                <a:spcPts val="560"/>
              </a:spcBef>
              <a:spcAft>
                <a:spcPts val="0"/>
              </a:spcAft>
              <a:buSzPts val="1800"/>
              <a:buChar char="–"/>
            </a:pPr>
            <a:r>
              <a:rPr lang="nl-NL" sz="1800"/>
              <a:t> Goed te doen voor bijv. Marmotte</a:t>
            </a:r>
            <a:endParaRPr/>
          </a:p>
          <a:p>
            <a:pPr indent="-114300" lvl="1" marL="742950" rtl="0" algn="l">
              <a:lnSpc>
                <a:spcPct val="100000"/>
              </a:lnSpc>
              <a:spcBef>
                <a:spcPts val="560"/>
              </a:spcBef>
              <a:spcAft>
                <a:spcPts val="0"/>
              </a:spcAft>
              <a:buSzPts val="1800"/>
              <a:buChar char="–"/>
            </a:pPr>
            <a:r>
              <a:rPr lang="nl-NL" sz="1800"/>
              <a:t> Lastig bij tochten waar geloot moet worden zoals Maratona</a:t>
            </a:r>
            <a:endParaRPr/>
          </a:p>
          <a:p>
            <a:pPr indent="0" lvl="1" marL="742950" rtl="0" algn="l">
              <a:lnSpc>
                <a:spcPct val="100000"/>
              </a:lnSpc>
              <a:spcBef>
                <a:spcPts val="560"/>
              </a:spcBef>
              <a:spcAft>
                <a:spcPts val="0"/>
              </a:spcAft>
              <a:buSzPts val="1800"/>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Inschrijven via organisatie:</a:t>
            </a:r>
            <a:endParaRPr/>
          </a:p>
          <a:p>
            <a:pPr indent="-114300" lvl="1" marL="742950" rtl="0" algn="l">
              <a:lnSpc>
                <a:spcPct val="100000"/>
              </a:lnSpc>
              <a:spcBef>
                <a:spcPts val="560"/>
              </a:spcBef>
              <a:spcAft>
                <a:spcPts val="0"/>
              </a:spcAft>
              <a:buSzPts val="1800"/>
              <a:buChar char="–"/>
            </a:pPr>
            <a:r>
              <a:rPr lang="nl-NL" sz="1800"/>
              <a:t> Enroute fietsreizen</a:t>
            </a:r>
            <a:endParaRPr/>
          </a:p>
          <a:p>
            <a:pPr indent="-114300" lvl="1" marL="742950" rtl="0" algn="l">
              <a:lnSpc>
                <a:spcPct val="100000"/>
              </a:lnSpc>
              <a:spcBef>
                <a:spcPts val="560"/>
              </a:spcBef>
              <a:spcAft>
                <a:spcPts val="0"/>
              </a:spcAft>
              <a:buSzPts val="1800"/>
              <a:buChar char="–"/>
            </a:pPr>
            <a:r>
              <a:rPr lang="nl-NL" sz="1800"/>
              <a:t> Tourdevacance.com</a:t>
            </a:r>
            <a:endParaRPr/>
          </a:p>
          <a:p>
            <a:pPr indent="-114300" lvl="1" marL="742950" rtl="0" algn="l">
              <a:lnSpc>
                <a:spcPct val="100000"/>
              </a:lnSpc>
              <a:spcBef>
                <a:spcPts val="560"/>
              </a:spcBef>
              <a:spcAft>
                <a:spcPts val="0"/>
              </a:spcAft>
              <a:buSzPts val="1800"/>
              <a:buChar char="–"/>
            </a:pPr>
            <a:r>
              <a:rPr lang="nl-NL" sz="1800"/>
              <a:t> Meestal betere startplek</a:t>
            </a:r>
            <a:endParaRPr/>
          </a:p>
          <a:p>
            <a:pPr indent="-114300" lvl="1" marL="742950" rtl="0" algn="l">
              <a:lnSpc>
                <a:spcPct val="100000"/>
              </a:lnSpc>
              <a:spcBef>
                <a:spcPts val="560"/>
              </a:spcBef>
              <a:spcAft>
                <a:spcPts val="0"/>
              </a:spcAft>
              <a:buSzPts val="1800"/>
              <a:buChar char="–"/>
            </a:pPr>
            <a:r>
              <a:rPr lang="nl-NL" sz="1800"/>
              <a:t> Evt. inclusief verzorging tijdens cyclo, trainingsritten, voeding, uitleg etc.</a:t>
            </a:r>
            <a:endParaRPr/>
          </a:p>
          <a:p>
            <a:pPr indent="0" lvl="1" marL="742950" rtl="0" algn="l">
              <a:lnSpc>
                <a:spcPct val="100000"/>
              </a:lnSpc>
              <a:spcBef>
                <a:spcPts val="560"/>
              </a:spcBef>
              <a:spcAft>
                <a:spcPts val="0"/>
              </a:spcAft>
              <a:buSzPts val="1800"/>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Medische verklaring</a:t>
            </a:r>
            <a:endParaRPr/>
          </a:p>
          <a:p>
            <a:pPr indent="0" lvl="1" marL="635000" rtl="0" algn="l">
              <a:lnSpc>
                <a:spcPct val="100000"/>
              </a:lnSpc>
              <a:spcBef>
                <a:spcPts val="560"/>
              </a:spcBef>
              <a:spcAft>
                <a:spcPts val="0"/>
              </a:spcAft>
              <a:buSzPts val="1800"/>
              <a:buNone/>
            </a:pPr>
            <a:r>
              <a:t/>
            </a:r>
            <a:endParaRPr sz="1800"/>
          </a:p>
          <a:p>
            <a:pPr indent="-50800" lvl="0" marL="342900" rtl="0" algn="l">
              <a:lnSpc>
                <a:spcPct val="100000"/>
              </a:lnSpc>
              <a:spcBef>
                <a:spcPts val="640"/>
              </a:spcBef>
              <a:spcAft>
                <a:spcPts val="0"/>
              </a:spcAft>
              <a:buClr>
                <a:schemeClr val="dk1"/>
              </a:buClr>
              <a:buSzPts val="1400"/>
              <a:buFont typeface="Arial"/>
              <a:buNone/>
            </a:pPr>
            <a:r>
              <a:t/>
            </a:r>
            <a:endParaRPr/>
          </a:p>
        </p:txBody>
      </p:sp>
      <p:pic>
        <p:nvPicPr>
          <p:cNvPr descr="C:\Users\rick.maas\Downloads\IMG_5653.JPG" id="130" name="Google Shape;130;p12"/>
          <p:cNvPicPr preferRelativeResize="0"/>
          <p:nvPr/>
        </p:nvPicPr>
        <p:blipFill rotWithShape="1">
          <a:blip r:embed="rId3">
            <a:alphaModFix/>
          </a:blip>
          <a:srcRect b="0" l="0" r="0" t="0"/>
          <a:stretch/>
        </p:blipFill>
        <p:spPr>
          <a:xfrm rot="5400000">
            <a:off x="6612033" y="1916792"/>
            <a:ext cx="2880000" cy="216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3"/>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4400"/>
              <a:buFont typeface="Arial"/>
              <a:buNone/>
            </a:pPr>
            <a:r>
              <a:rPr lang="nl-NL" sz="4400"/>
              <a:t>Trainen</a:t>
            </a:r>
            <a:endParaRPr/>
          </a:p>
        </p:txBody>
      </p:sp>
      <p:sp>
        <p:nvSpPr>
          <p:cNvPr id="136" name="Google Shape;136;p13"/>
          <p:cNvSpPr txBox="1"/>
          <p:nvPr>
            <p:ph idx="1" type="body"/>
          </p:nvPr>
        </p:nvSpPr>
        <p:spPr>
          <a:xfrm>
            <a:off x="179512" y="1412776"/>
            <a:ext cx="8712968" cy="4741987"/>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0"/>
              </a:spcBef>
              <a:spcAft>
                <a:spcPts val="0"/>
              </a:spcAft>
              <a:buClr>
                <a:schemeClr val="dk1"/>
              </a:buClr>
              <a:buSzPts val="1800"/>
              <a:buFont typeface="Arial"/>
              <a:buChar char="•"/>
            </a:pPr>
            <a:r>
              <a:rPr lang="nl-NL" sz="1800"/>
              <a:t>Doortrainen in de winter (veel rustig D1 + kracht)</a:t>
            </a:r>
            <a:endParaRPr/>
          </a:p>
          <a:p>
            <a:pPr indent="0" lvl="0" marL="203200" rtl="0" algn="l">
              <a:lnSpc>
                <a:spcPct val="100000"/>
              </a:lnSpc>
              <a:spcBef>
                <a:spcPts val="640"/>
              </a:spcBef>
              <a:spcAft>
                <a:spcPts val="0"/>
              </a:spcAft>
              <a:buSzPts val="1800"/>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Maak een schema van 4 tot 6 maanden tot doel</a:t>
            </a:r>
            <a:endParaRPr/>
          </a:p>
          <a:p>
            <a:pPr indent="-139700" lvl="0" marL="342900" rtl="0" algn="l">
              <a:lnSpc>
                <a:spcPct val="100000"/>
              </a:lnSpc>
              <a:spcBef>
                <a:spcPts val="640"/>
              </a:spcBef>
              <a:spcAft>
                <a:spcPts val="0"/>
              </a:spcAft>
              <a:buClr>
                <a:schemeClr val="dk1"/>
              </a:buClr>
              <a:buSzPts val="1800"/>
              <a:buFont typeface="Arial"/>
              <a:buChar char="•"/>
            </a:pPr>
            <a:r>
              <a:rPr lang="nl-NL" sz="1800"/>
              <a:t>6 tot 12 uur per week afhankelijk van doel</a:t>
            </a:r>
            <a:endParaRPr/>
          </a:p>
          <a:p>
            <a:pPr indent="-139700" lvl="0" marL="342900" rtl="0" algn="l">
              <a:lnSpc>
                <a:spcPct val="100000"/>
              </a:lnSpc>
              <a:spcBef>
                <a:spcPts val="640"/>
              </a:spcBef>
              <a:spcAft>
                <a:spcPts val="0"/>
              </a:spcAft>
              <a:buClr>
                <a:schemeClr val="dk1"/>
              </a:buClr>
              <a:buSzPts val="1800"/>
              <a:buFont typeface="Arial"/>
              <a:buChar char="•"/>
            </a:pPr>
            <a:r>
              <a:rPr lang="nl-NL" sz="1800"/>
              <a:t>3000 – 5000 kilometer minimaal in voorbereiding</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Specifiek trainen</a:t>
            </a:r>
            <a:endParaRPr/>
          </a:p>
          <a:p>
            <a:pPr indent="-139700" lvl="0" marL="342900" rtl="0" algn="l">
              <a:lnSpc>
                <a:spcPct val="100000"/>
              </a:lnSpc>
              <a:spcBef>
                <a:spcPts val="640"/>
              </a:spcBef>
              <a:spcAft>
                <a:spcPts val="0"/>
              </a:spcAft>
              <a:buClr>
                <a:schemeClr val="dk1"/>
              </a:buClr>
              <a:buSzPts val="1800"/>
              <a:buFont typeface="Arial"/>
              <a:buChar char="•"/>
            </a:pPr>
            <a:r>
              <a:rPr lang="nl-NL" sz="1800"/>
              <a:t>Aantal piekmomenten plus daarna een rustige week (periodiseren)</a:t>
            </a:r>
            <a:endParaRPr/>
          </a:p>
          <a:p>
            <a:pPr indent="-114300" lvl="1" marL="742950" rtl="0" algn="l">
              <a:lnSpc>
                <a:spcPct val="100000"/>
              </a:lnSpc>
              <a:spcBef>
                <a:spcPts val="560"/>
              </a:spcBef>
              <a:spcAft>
                <a:spcPts val="0"/>
              </a:spcAft>
              <a:buSzPts val="1800"/>
              <a:buFont typeface="Courier New"/>
              <a:buChar char="o"/>
            </a:pPr>
            <a:r>
              <a:rPr lang="nl-NL" sz="1800"/>
              <a:t> Ca. 12 weken voor doel: Trainingsweekend in Limburg</a:t>
            </a:r>
            <a:endParaRPr/>
          </a:p>
          <a:p>
            <a:pPr indent="-114300" lvl="1" marL="742950" rtl="0" algn="l">
              <a:lnSpc>
                <a:spcPct val="100000"/>
              </a:lnSpc>
              <a:spcBef>
                <a:spcPts val="560"/>
              </a:spcBef>
              <a:spcAft>
                <a:spcPts val="0"/>
              </a:spcAft>
              <a:buSzPts val="1800"/>
              <a:buFont typeface="Courier New"/>
              <a:buChar char="o"/>
            </a:pPr>
            <a:r>
              <a:rPr lang="nl-NL" sz="1800"/>
              <a:t> Ca. 8 weken voor doel: Toertocht met voldoende hoogtemeters</a:t>
            </a:r>
            <a:endParaRPr/>
          </a:p>
          <a:p>
            <a:pPr indent="-114300" lvl="1" marL="742950" rtl="0" algn="l">
              <a:lnSpc>
                <a:spcPct val="100000"/>
              </a:lnSpc>
              <a:spcBef>
                <a:spcPts val="560"/>
              </a:spcBef>
              <a:spcAft>
                <a:spcPts val="0"/>
              </a:spcAft>
              <a:buSzPts val="1800"/>
              <a:buFont typeface="Courier New"/>
              <a:buChar char="o"/>
            </a:pPr>
            <a:r>
              <a:rPr lang="nl-NL" sz="1800"/>
              <a:t> Ca. 4 weken voor doel: Trainen in de bergen of Lang weekend in Ardennen en/of Vogezen</a:t>
            </a:r>
            <a:endParaRPr/>
          </a:p>
          <a:p>
            <a:pPr indent="0" lvl="0" marL="203200" rtl="0" algn="l">
              <a:lnSpc>
                <a:spcPct val="100000"/>
              </a:lnSpc>
              <a:spcBef>
                <a:spcPts val="640"/>
              </a:spcBef>
              <a:spcAft>
                <a:spcPts val="0"/>
              </a:spcAft>
              <a:buSzPts val="1800"/>
              <a:buNone/>
            </a:pPr>
            <a:r>
              <a:t/>
            </a:r>
            <a:endParaRPr sz="1800"/>
          </a:p>
          <a:p>
            <a:pPr indent="0" lvl="0" marL="203200" rtl="0" algn="l">
              <a:lnSpc>
                <a:spcPct val="100000"/>
              </a:lnSpc>
              <a:spcBef>
                <a:spcPts val="640"/>
              </a:spcBef>
              <a:spcAft>
                <a:spcPts val="0"/>
              </a:spcAft>
              <a:buSzPts val="1800"/>
              <a:buNone/>
            </a:pPr>
            <a:r>
              <a:t/>
            </a:r>
            <a:endParaRPr sz="1800"/>
          </a:p>
          <a:p>
            <a:pPr indent="-25400" lvl="0" marL="342900" rtl="0" algn="l">
              <a:lnSpc>
                <a:spcPct val="100000"/>
              </a:lnSpc>
              <a:spcBef>
                <a:spcPts val="640"/>
              </a:spcBef>
              <a:spcAft>
                <a:spcPts val="0"/>
              </a:spcAft>
              <a:buClr>
                <a:schemeClr val="dk1"/>
              </a:buClr>
              <a:buSzPts val="1800"/>
              <a:buFont typeface="Arial"/>
              <a:buNone/>
            </a:pPr>
            <a:r>
              <a:t/>
            </a:r>
            <a:endParaRPr sz="1800"/>
          </a:p>
          <a:p>
            <a:pPr indent="0" lvl="1" marL="635000" rtl="0" algn="l">
              <a:lnSpc>
                <a:spcPct val="100000"/>
              </a:lnSpc>
              <a:spcBef>
                <a:spcPts val="560"/>
              </a:spcBef>
              <a:spcAft>
                <a:spcPts val="0"/>
              </a:spcAft>
              <a:buSzPts val="1800"/>
              <a:buNone/>
            </a:pPr>
            <a:r>
              <a:t/>
            </a:r>
            <a:endParaRPr sz="1800"/>
          </a:p>
          <a:p>
            <a:pPr indent="-50800" lvl="0" marL="342900" rtl="0" algn="l">
              <a:lnSpc>
                <a:spcPct val="100000"/>
              </a:lnSpc>
              <a:spcBef>
                <a:spcPts val="640"/>
              </a:spcBef>
              <a:spcAft>
                <a:spcPts val="0"/>
              </a:spcAft>
              <a:buClr>
                <a:schemeClr val="dk1"/>
              </a:buClr>
              <a:buSzPts val="14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7"/>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4400"/>
              <a:buFont typeface="Arial"/>
              <a:buNone/>
            </a:pPr>
            <a:r>
              <a:rPr lang="nl-NL" sz="4400"/>
              <a:t>Specifiek trainen</a:t>
            </a:r>
            <a:endParaRPr/>
          </a:p>
        </p:txBody>
      </p:sp>
      <p:sp>
        <p:nvSpPr>
          <p:cNvPr id="142" name="Google Shape;142;p17"/>
          <p:cNvSpPr txBox="1"/>
          <p:nvPr>
            <p:ph idx="1" type="body"/>
          </p:nvPr>
        </p:nvSpPr>
        <p:spPr>
          <a:xfrm>
            <a:off x="410025" y="1609650"/>
            <a:ext cx="8229600" cy="4526100"/>
          </a:xfrm>
          <a:prstGeom prst="rect">
            <a:avLst/>
          </a:prstGeom>
          <a:noFill/>
          <a:ln>
            <a:noFill/>
          </a:ln>
        </p:spPr>
        <p:txBody>
          <a:bodyPr anchorCtr="0" anchor="t" bIns="91425" lIns="91425" spcFirstLastPara="1" rIns="91425" wrap="square" tIns="91425">
            <a:noAutofit/>
          </a:bodyPr>
          <a:lstStyle/>
          <a:p>
            <a:pPr indent="0" lvl="0" marL="203200" rtl="0" algn="l">
              <a:lnSpc>
                <a:spcPct val="100000"/>
              </a:lnSpc>
              <a:spcBef>
                <a:spcPts val="640"/>
              </a:spcBef>
              <a:spcAft>
                <a:spcPts val="0"/>
              </a:spcAft>
              <a:buSzPts val="2000"/>
              <a:buNone/>
            </a:pPr>
            <a:r>
              <a:t/>
            </a:r>
            <a:endParaRPr sz="2000"/>
          </a:p>
          <a:p>
            <a:pPr indent="-342900" lvl="0" marL="546100" rtl="0" algn="l">
              <a:lnSpc>
                <a:spcPct val="100000"/>
              </a:lnSpc>
              <a:spcBef>
                <a:spcPts val="640"/>
              </a:spcBef>
              <a:spcAft>
                <a:spcPts val="0"/>
              </a:spcAft>
              <a:buSzPts val="2000"/>
              <a:buAutoNum type="arabicPeriod"/>
            </a:pPr>
            <a:r>
              <a:rPr lang="nl-NL" sz="2000"/>
              <a:t>Duurtraining 2 tot 6 uur in D1/D2</a:t>
            </a:r>
            <a:endParaRPr/>
          </a:p>
          <a:p>
            <a:pPr indent="-215900" lvl="0" marL="546100" rtl="0" algn="l">
              <a:lnSpc>
                <a:spcPct val="100000"/>
              </a:lnSpc>
              <a:spcBef>
                <a:spcPts val="640"/>
              </a:spcBef>
              <a:spcAft>
                <a:spcPts val="0"/>
              </a:spcAft>
              <a:buSzPts val="2000"/>
              <a:buNone/>
            </a:pPr>
            <a:r>
              <a:t/>
            </a:r>
            <a:endParaRPr sz="2000"/>
          </a:p>
          <a:p>
            <a:pPr indent="-342900" lvl="0" marL="546100" rtl="0" algn="l">
              <a:lnSpc>
                <a:spcPct val="100000"/>
              </a:lnSpc>
              <a:spcBef>
                <a:spcPts val="640"/>
              </a:spcBef>
              <a:spcAft>
                <a:spcPts val="0"/>
              </a:spcAft>
              <a:buSzPts val="2000"/>
              <a:buAutoNum type="arabicPeriod"/>
            </a:pPr>
            <a:r>
              <a:rPr lang="nl-NL" sz="2000"/>
              <a:t>Hoog intensieve duurtraining (D3) en bloktraining (AD)</a:t>
            </a:r>
            <a:endParaRPr sz="2000"/>
          </a:p>
          <a:p>
            <a:pPr indent="0" lvl="0" marL="342900" rtl="0" algn="l">
              <a:lnSpc>
                <a:spcPct val="100000"/>
              </a:lnSpc>
              <a:spcBef>
                <a:spcPts val="640"/>
              </a:spcBef>
              <a:spcAft>
                <a:spcPts val="0"/>
              </a:spcAft>
              <a:buSzPts val="1400"/>
              <a:buNone/>
            </a:pPr>
            <a:r>
              <a:t/>
            </a:r>
            <a:endParaRPr sz="2000"/>
          </a:p>
          <a:p>
            <a:pPr indent="-342900" lvl="0" marL="546100" rtl="0" algn="l">
              <a:lnSpc>
                <a:spcPct val="100000"/>
              </a:lnSpc>
              <a:spcBef>
                <a:spcPts val="640"/>
              </a:spcBef>
              <a:spcAft>
                <a:spcPts val="0"/>
              </a:spcAft>
              <a:buSzPts val="2000"/>
              <a:buAutoNum type="arabicPeriod"/>
            </a:pPr>
            <a:r>
              <a:rPr lang="nl-NL" sz="2000"/>
              <a:t>Krachttraining</a:t>
            </a:r>
            <a:endParaRPr sz="2000"/>
          </a:p>
          <a:p>
            <a:pPr indent="0" lvl="0" marL="342900" rtl="0" algn="l">
              <a:lnSpc>
                <a:spcPct val="100000"/>
              </a:lnSpc>
              <a:spcBef>
                <a:spcPts val="640"/>
              </a:spcBef>
              <a:spcAft>
                <a:spcPts val="0"/>
              </a:spcAft>
              <a:buSzPts val="1400"/>
              <a:buNone/>
            </a:pPr>
            <a:r>
              <a:t/>
            </a:r>
            <a:endParaRPr sz="2000"/>
          </a:p>
          <a:p>
            <a:pPr indent="-342900" lvl="0" marL="546100" rtl="0" algn="l">
              <a:lnSpc>
                <a:spcPct val="100000"/>
              </a:lnSpc>
              <a:spcBef>
                <a:spcPts val="640"/>
              </a:spcBef>
              <a:spcAft>
                <a:spcPts val="0"/>
              </a:spcAft>
              <a:buSzPts val="2000"/>
              <a:buAutoNum type="arabicPeriod"/>
            </a:pPr>
            <a:r>
              <a:rPr lang="nl-NL" sz="2000"/>
              <a:t>Hoog intensief interval training 1-5 min D4 (met name de bovenste 3 voor cyclo’s met lange beklimmingen)</a:t>
            </a:r>
            <a:endParaRPr/>
          </a:p>
          <a:p>
            <a:pPr indent="-215900" lvl="0" marL="546100" rtl="0" algn="l">
              <a:lnSpc>
                <a:spcPct val="100000"/>
              </a:lnSpc>
              <a:spcBef>
                <a:spcPts val="640"/>
              </a:spcBef>
              <a:spcAft>
                <a:spcPts val="0"/>
              </a:spcAft>
              <a:buSzPts val="2000"/>
              <a:buNone/>
            </a:pPr>
            <a:r>
              <a:t/>
            </a:r>
            <a:endParaRPr sz="2000"/>
          </a:p>
          <a:p>
            <a:pPr indent="-215900" lvl="0" marL="546100" rtl="0" algn="l">
              <a:lnSpc>
                <a:spcPct val="100000"/>
              </a:lnSpc>
              <a:spcBef>
                <a:spcPts val="640"/>
              </a:spcBef>
              <a:spcAft>
                <a:spcPts val="0"/>
              </a:spcAft>
              <a:buSzPts val="2000"/>
              <a:buNone/>
            </a:pPr>
            <a:r>
              <a:t/>
            </a:r>
            <a:endParaRPr sz="2000"/>
          </a:p>
          <a:p>
            <a:pPr indent="0" lvl="0" marL="0" rtl="0" algn="l">
              <a:lnSpc>
                <a:spcPct val="100000"/>
              </a:lnSpc>
              <a:spcBef>
                <a:spcPts val="640"/>
              </a:spcBef>
              <a:spcAft>
                <a:spcPts val="0"/>
              </a:spcAft>
              <a:buSzPts val="2000"/>
              <a:buNone/>
            </a:pPr>
            <a:r>
              <a:t/>
            </a:r>
            <a:endParaRPr sz="2000"/>
          </a:p>
          <a:p>
            <a:pPr indent="-196850" lvl="1" marL="889000" rtl="0" algn="l">
              <a:lnSpc>
                <a:spcPct val="100000"/>
              </a:lnSpc>
              <a:spcBef>
                <a:spcPts val="560"/>
              </a:spcBef>
              <a:spcAft>
                <a:spcPts val="0"/>
              </a:spcAft>
              <a:buSzPts val="14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4"/>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4400"/>
              <a:buFont typeface="Arial"/>
              <a:buNone/>
            </a:pPr>
            <a:r>
              <a:rPr lang="nl-NL" sz="4400"/>
              <a:t>Algemene richtlijnen</a:t>
            </a:r>
            <a:endParaRPr/>
          </a:p>
        </p:txBody>
      </p:sp>
      <p:sp>
        <p:nvSpPr>
          <p:cNvPr id="148" name="Google Shape;148;p14"/>
          <p:cNvSpPr txBox="1"/>
          <p:nvPr>
            <p:ph idx="1" type="body"/>
          </p:nvPr>
        </p:nvSpPr>
        <p:spPr>
          <a:xfrm>
            <a:off x="272911" y="1417649"/>
            <a:ext cx="8496900" cy="4309800"/>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0"/>
              </a:spcBef>
              <a:spcAft>
                <a:spcPts val="0"/>
              </a:spcAft>
              <a:buClr>
                <a:schemeClr val="dk1"/>
              </a:buClr>
              <a:buSzPts val="1800"/>
              <a:buFont typeface="Arial"/>
              <a:buChar char="•"/>
            </a:pPr>
            <a:r>
              <a:rPr lang="nl-NL" sz="1800"/>
              <a:t>Pas je training aan op het gevoel van het moment - rust is minstens net zo belangrijk als veel trainen!</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Probeer altijd te periodiseren 🡪 afwisseling rust en zwaardere periodes en op tijd starten taperen dit duurt ca. 1-2 weken voordat je lichaam volledig uitgerust is voor een piekmoment</a:t>
            </a:r>
            <a:endParaRPr sz="1800"/>
          </a:p>
          <a:p>
            <a:pPr indent="-25400" lvl="0" marL="342900" rtl="0" algn="l">
              <a:lnSpc>
                <a:spcPct val="100000"/>
              </a:lnSpc>
              <a:spcBef>
                <a:spcPts val="640"/>
              </a:spcBef>
              <a:spcAft>
                <a:spcPts val="0"/>
              </a:spcAft>
              <a:buClr>
                <a:schemeClr val="dk1"/>
              </a:buClr>
              <a:buSzPts val="1800"/>
              <a:buFont typeface="Arial"/>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Bouw op in kleine stapjes</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Na 2 weken rust is de conditie al verminderd.. </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Continuiteit, intensiteit, variatie en trainen in je juiste hartslag/vermogenszones</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0" lvl="1" marL="635000" rtl="0" algn="l">
              <a:lnSpc>
                <a:spcPct val="100000"/>
              </a:lnSpc>
              <a:spcBef>
                <a:spcPts val="560"/>
              </a:spcBef>
              <a:spcAft>
                <a:spcPts val="0"/>
              </a:spcAft>
              <a:buSzPts val="1800"/>
              <a:buNone/>
            </a:pPr>
            <a:r>
              <a:t/>
            </a:r>
            <a:endParaRPr sz="1800"/>
          </a:p>
          <a:p>
            <a:pPr indent="-50800" lvl="0" marL="342900" rtl="0" algn="l">
              <a:lnSpc>
                <a:spcPct val="100000"/>
              </a:lnSpc>
              <a:spcBef>
                <a:spcPts val="640"/>
              </a:spcBef>
              <a:spcAft>
                <a:spcPts val="0"/>
              </a:spcAft>
              <a:buClr>
                <a:schemeClr val="dk1"/>
              </a:buClr>
              <a:buSzPts val="1400"/>
              <a:buFont typeface="Arial"/>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5"/>
          <p:cNvSpPr txBox="1"/>
          <p:nvPr>
            <p:ph type="title"/>
          </p:nvPr>
        </p:nvSpPr>
        <p:spPr>
          <a:xfrm>
            <a:off x="1825352" y="274637"/>
            <a:ext cx="7067128" cy="92211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Calibri"/>
              <a:buNone/>
            </a:pPr>
            <a:r>
              <a:rPr b="0" i="0" lang="nl-NL" sz="4400" u="none" cap="none" strike="noStrike">
                <a:solidFill>
                  <a:schemeClr val="dk1"/>
                </a:solidFill>
                <a:latin typeface="Arial"/>
                <a:ea typeface="Arial"/>
                <a:cs typeface="Arial"/>
                <a:sym typeface="Arial"/>
              </a:rPr>
              <a:t>Hartslag-/vermogenszones</a:t>
            </a:r>
            <a:endParaRPr/>
          </a:p>
        </p:txBody>
      </p:sp>
      <p:sp>
        <p:nvSpPr>
          <p:cNvPr id="154" name="Google Shape;154;p15"/>
          <p:cNvSpPr/>
          <p:nvPr/>
        </p:nvSpPr>
        <p:spPr>
          <a:xfrm>
            <a:off x="4427984" y="1628800"/>
            <a:ext cx="1842977" cy="1165860"/>
          </a:xfrm>
          <a:prstGeom prst="triangle">
            <a:avLst>
              <a:gd fmla="val 50000" name="adj"/>
            </a:avLst>
          </a:prstGeom>
          <a:solidFill>
            <a:srgbClr val="C726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50"/>
              <a:buFont typeface="Calibri"/>
              <a:buNone/>
            </a:pPr>
            <a:r>
              <a:rPr b="0" i="0" lang="nl-NL" sz="1800" u="none" cap="none" strike="noStrike">
                <a:solidFill>
                  <a:schemeClr val="lt1"/>
                </a:solidFill>
                <a:latin typeface="Calibri"/>
                <a:ea typeface="Calibri"/>
                <a:cs typeface="Calibri"/>
                <a:sym typeface="Calibri"/>
              </a:rPr>
              <a:t>Neuro</a:t>
            </a:r>
            <a:endParaRPr b="0" i="0" sz="1400" u="none" cap="none" strike="noStrike">
              <a:solidFill>
                <a:srgbClr val="000000"/>
              </a:solidFill>
              <a:latin typeface="Arial"/>
              <a:ea typeface="Arial"/>
              <a:cs typeface="Arial"/>
              <a:sym typeface="Arial"/>
            </a:endParaRPr>
          </a:p>
        </p:txBody>
      </p:sp>
      <p:grpSp>
        <p:nvGrpSpPr>
          <p:cNvPr id="155" name="Google Shape;155;p15"/>
          <p:cNvGrpSpPr/>
          <p:nvPr/>
        </p:nvGrpSpPr>
        <p:grpSpPr>
          <a:xfrm>
            <a:off x="2286000" y="2795127"/>
            <a:ext cx="6096000" cy="2743200"/>
            <a:chOff x="1295400" y="2895600"/>
            <a:chExt cx="6553200" cy="3048000"/>
          </a:xfrm>
        </p:grpSpPr>
        <p:sp>
          <p:nvSpPr>
            <p:cNvPr id="156" name="Google Shape;156;p15"/>
            <p:cNvSpPr/>
            <p:nvPr/>
          </p:nvSpPr>
          <p:spPr>
            <a:xfrm>
              <a:off x="1295400" y="5334000"/>
              <a:ext cx="6553200" cy="609600"/>
            </a:xfrm>
            <a:prstGeom prst="trapezoid">
              <a:avLst>
                <a:gd fmla="val 75000" name="adj"/>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50"/>
                <a:buFont typeface="Calibri"/>
                <a:buNone/>
              </a:pPr>
              <a:r>
                <a:rPr b="0" i="0" lang="nl-NL" sz="1800" u="none" cap="none" strike="noStrike">
                  <a:solidFill>
                    <a:schemeClr val="dk1"/>
                  </a:solidFill>
                  <a:latin typeface="Calibri"/>
                  <a:ea typeface="Calibri"/>
                  <a:cs typeface="Calibri"/>
                  <a:sym typeface="Calibri"/>
                </a:rPr>
                <a:t>D1</a:t>
              </a:r>
              <a:endParaRPr b="0" i="0" sz="1400" u="none" cap="none" strike="noStrike">
                <a:solidFill>
                  <a:srgbClr val="000000"/>
                </a:solidFill>
                <a:latin typeface="Arial"/>
                <a:ea typeface="Arial"/>
                <a:cs typeface="Arial"/>
                <a:sym typeface="Arial"/>
              </a:endParaRPr>
            </a:p>
          </p:txBody>
        </p:sp>
        <p:sp>
          <p:nvSpPr>
            <p:cNvPr id="157" name="Google Shape;157;p15"/>
            <p:cNvSpPr/>
            <p:nvPr/>
          </p:nvSpPr>
          <p:spPr>
            <a:xfrm>
              <a:off x="1752600" y="4724400"/>
              <a:ext cx="5638800" cy="609600"/>
            </a:xfrm>
            <a:prstGeom prst="trapezoid">
              <a:avLst>
                <a:gd fmla="val 75000" name="adj"/>
              </a:avLst>
            </a:prstGeom>
            <a:solidFill>
              <a:srgbClr val="FF6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50"/>
                <a:buFont typeface="Calibri"/>
                <a:buNone/>
              </a:pPr>
              <a:r>
                <a:rPr b="0" i="0" lang="nl-NL" sz="1800" u="none" cap="none" strike="noStrike">
                  <a:solidFill>
                    <a:schemeClr val="lt1"/>
                  </a:solidFill>
                  <a:latin typeface="Calibri"/>
                  <a:ea typeface="Calibri"/>
                  <a:cs typeface="Calibri"/>
                  <a:sym typeface="Calibri"/>
                </a:rPr>
                <a:t>D2</a:t>
              </a:r>
              <a:endParaRPr b="0" i="0" sz="1400" u="none" cap="none" strike="noStrike">
                <a:solidFill>
                  <a:srgbClr val="000000"/>
                </a:solidFill>
                <a:latin typeface="Arial"/>
                <a:ea typeface="Arial"/>
                <a:cs typeface="Arial"/>
                <a:sym typeface="Arial"/>
              </a:endParaRPr>
            </a:p>
          </p:txBody>
        </p:sp>
        <p:sp>
          <p:nvSpPr>
            <p:cNvPr id="158" name="Google Shape;158;p15"/>
            <p:cNvSpPr/>
            <p:nvPr/>
          </p:nvSpPr>
          <p:spPr>
            <a:xfrm>
              <a:off x="2209800" y="4114800"/>
              <a:ext cx="4724400" cy="609600"/>
            </a:xfrm>
            <a:prstGeom prst="trapezoid">
              <a:avLst>
                <a:gd fmla="val 75000" name="adj"/>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50"/>
                <a:buFont typeface="Calibri"/>
                <a:buNone/>
              </a:pPr>
              <a:r>
                <a:rPr b="0" i="0" lang="nl-NL" sz="1800" u="none" cap="none" strike="noStrike">
                  <a:solidFill>
                    <a:schemeClr val="lt1"/>
                  </a:solidFill>
                  <a:latin typeface="Calibri"/>
                  <a:ea typeface="Calibri"/>
                  <a:cs typeface="Calibri"/>
                  <a:sym typeface="Calibri"/>
                </a:rPr>
                <a:t>(sub)Treshold 🡪 D3</a:t>
              </a:r>
              <a:endParaRPr b="0" i="0" sz="1800" u="none" cap="none" strike="noStrike">
                <a:solidFill>
                  <a:schemeClr val="lt1"/>
                </a:solidFill>
                <a:latin typeface="Calibri"/>
                <a:ea typeface="Calibri"/>
                <a:cs typeface="Calibri"/>
                <a:sym typeface="Calibri"/>
              </a:endParaRPr>
            </a:p>
          </p:txBody>
        </p:sp>
        <p:sp>
          <p:nvSpPr>
            <p:cNvPr id="159" name="Google Shape;159;p15"/>
            <p:cNvSpPr/>
            <p:nvPr/>
          </p:nvSpPr>
          <p:spPr>
            <a:xfrm>
              <a:off x="2667000" y="3505200"/>
              <a:ext cx="3810000" cy="609600"/>
            </a:xfrm>
            <a:prstGeom prst="trapezoid">
              <a:avLst>
                <a:gd fmla="val 75000" name="adj"/>
              </a:avLst>
            </a:prstGeom>
            <a:solidFill>
              <a:srgbClr val="538C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50"/>
                <a:buFont typeface="Calibri"/>
                <a:buNone/>
              </a:pPr>
              <a:r>
                <a:rPr b="0" i="0" lang="nl-NL" sz="1800" u="none" cap="none" strike="noStrike">
                  <a:solidFill>
                    <a:schemeClr val="lt1"/>
                  </a:solidFill>
                  <a:latin typeface="Calibri"/>
                  <a:ea typeface="Calibri"/>
                  <a:cs typeface="Calibri"/>
                  <a:sym typeface="Calibri"/>
                </a:rPr>
                <a:t>VO2 max 🡪 Omslagpunt AD</a:t>
              </a:r>
              <a:endParaRPr b="0" i="0" sz="1800" u="none" cap="none" strike="noStrike">
                <a:solidFill>
                  <a:schemeClr val="lt1"/>
                </a:solidFill>
                <a:latin typeface="Calibri"/>
                <a:ea typeface="Calibri"/>
                <a:cs typeface="Calibri"/>
                <a:sym typeface="Calibri"/>
              </a:endParaRPr>
            </a:p>
          </p:txBody>
        </p:sp>
        <p:sp>
          <p:nvSpPr>
            <p:cNvPr id="160" name="Google Shape;160;p15"/>
            <p:cNvSpPr/>
            <p:nvPr/>
          </p:nvSpPr>
          <p:spPr>
            <a:xfrm>
              <a:off x="3124200" y="2895600"/>
              <a:ext cx="2895600" cy="609600"/>
            </a:xfrm>
            <a:prstGeom prst="trapezoid">
              <a:avLst>
                <a:gd fmla="val 75000" name="adj"/>
              </a:avLst>
            </a:prstGeom>
            <a:solidFill>
              <a:srgbClr val="000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50"/>
                <a:buFont typeface="Calibri"/>
                <a:buNone/>
              </a:pPr>
              <a:r>
                <a:rPr b="0" i="0" lang="nl-NL" sz="1800" u="none" cap="none" strike="noStrike">
                  <a:solidFill>
                    <a:schemeClr val="lt1"/>
                  </a:solidFill>
                  <a:latin typeface="Calibri"/>
                  <a:ea typeface="Calibri"/>
                  <a:cs typeface="Calibri"/>
                  <a:sym typeface="Calibri"/>
                </a:rPr>
                <a:t>Anaeroob 🡪 D4</a:t>
              </a:r>
              <a:endParaRPr b="0" i="0" sz="1800" u="none" cap="none" strike="noStrike">
                <a:solidFill>
                  <a:schemeClr val="lt1"/>
                </a:solidFill>
                <a:latin typeface="Calibri"/>
                <a:ea typeface="Calibri"/>
                <a:cs typeface="Calibri"/>
                <a:sym typeface="Calibri"/>
              </a:endParaRPr>
            </a:p>
          </p:txBody>
        </p:sp>
      </p:grpSp>
      <p:sp>
        <p:nvSpPr>
          <p:cNvPr id="161" name="Google Shape;161;p15"/>
          <p:cNvSpPr txBox="1"/>
          <p:nvPr>
            <p:ph idx="1" type="body"/>
          </p:nvPr>
        </p:nvSpPr>
        <p:spPr>
          <a:xfrm>
            <a:off x="251520" y="1556792"/>
            <a:ext cx="4104456" cy="1832521"/>
          </a:xfrm>
          <a:prstGeom prst="rect">
            <a:avLst/>
          </a:prstGeom>
          <a:noFill/>
          <a:ln>
            <a:noFill/>
          </a:ln>
        </p:spPr>
        <p:txBody>
          <a:bodyPr anchorCtr="0" anchor="t" bIns="91425" lIns="91425" spcFirstLastPara="1" rIns="91425" wrap="square" tIns="91425">
            <a:noAutofit/>
          </a:bodyPr>
          <a:lstStyle/>
          <a:p>
            <a:pPr indent="0" lvl="0" marL="203200" rtl="0" algn="l">
              <a:lnSpc>
                <a:spcPct val="100000"/>
              </a:lnSpc>
              <a:spcBef>
                <a:spcPts val="0"/>
              </a:spcBef>
              <a:spcAft>
                <a:spcPts val="0"/>
              </a:spcAft>
              <a:buSzPts val="2000"/>
              <a:buNone/>
            </a:pPr>
            <a:r>
              <a:rPr lang="nl-NL" sz="2000">
                <a:latin typeface="Arial"/>
                <a:ea typeface="Arial"/>
                <a:cs typeface="Arial"/>
                <a:sym typeface="Arial"/>
              </a:rPr>
              <a:t>Bepalen via sporttest of formules</a:t>
            </a:r>
            <a:endParaRPr/>
          </a:p>
          <a:p>
            <a:pPr indent="0" lvl="0" marL="203200" rtl="0" algn="l">
              <a:lnSpc>
                <a:spcPct val="100000"/>
              </a:lnSpc>
              <a:spcBef>
                <a:spcPts val="640"/>
              </a:spcBef>
              <a:spcAft>
                <a:spcPts val="0"/>
              </a:spcAft>
              <a:buSzPts val="2000"/>
              <a:buNone/>
            </a:pPr>
            <a:r>
              <a:t/>
            </a:r>
            <a:endParaRPr sz="2000">
              <a:latin typeface="Arial"/>
              <a:ea typeface="Arial"/>
              <a:cs typeface="Arial"/>
              <a:sym typeface="Arial"/>
            </a:endParaRPr>
          </a:p>
          <a:p>
            <a:pPr indent="0" lvl="0" marL="203200" rtl="0" algn="l">
              <a:lnSpc>
                <a:spcPct val="100000"/>
              </a:lnSpc>
              <a:spcBef>
                <a:spcPts val="640"/>
              </a:spcBef>
              <a:spcAft>
                <a:spcPts val="0"/>
              </a:spcAft>
              <a:buSzPts val="2000"/>
              <a:buNone/>
            </a:pPr>
            <a:r>
              <a:rPr lang="nl-NL" sz="2000">
                <a:latin typeface="Arial"/>
                <a:ea typeface="Arial"/>
                <a:cs typeface="Arial"/>
                <a:sym typeface="Arial"/>
              </a:rPr>
              <a:t>Bijv. SMA Rotterdam Ikazia ziekenhuis</a:t>
            </a:r>
            <a:endParaRPr/>
          </a:p>
          <a:p>
            <a:pPr indent="0" lvl="0" marL="203200" rtl="0" algn="l">
              <a:lnSpc>
                <a:spcPct val="100000"/>
              </a:lnSpc>
              <a:spcBef>
                <a:spcPts val="640"/>
              </a:spcBef>
              <a:spcAft>
                <a:spcPts val="0"/>
              </a:spcAft>
              <a:buSzPts val="2000"/>
              <a:buNone/>
            </a:pPr>
            <a:r>
              <a:rPr lang="nl-NL" sz="2000">
                <a:latin typeface="Arial"/>
                <a:ea typeface="Arial"/>
                <a:cs typeface="Arial"/>
                <a:sym typeface="Arial"/>
              </a:rPr>
              <a:t>(Robert Rozenberg)</a:t>
            </a:r>
            <a:endParaRPr/>
          </a:p>
          <a:p>
            <a:pPr indent="-196850" lvl="1" marL="889000" rtl="0" algn="l">
              <a:lnSpc>
                <a:spcPct val="100000"/>
              </a:lnSpc>
              <a:spcBef>
                <a:spcPts val="560"/>
              </a:spcBef>
              <a:spcAft>
                <a:spcPts val="0"/>
              </a:spcAft>
              <a:buSzPts val="1400"/>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6"/>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4400"/>
              <a:buFont typeface="Arial"/>
              <a:buNone/>
            </a:pPr>
            <a:r>
              <a:rPr lang="nl-NL" sz="4400"/>
              <a:t>Klimmen</a:t>
            </a:r>
            <a:endParaRPr/>
          </a:p>
        </p:txBody>
      </p:sp>
      <p:sp>
        <p:nvSpPr>
          <p:cNvPr id="167" name="Google Shape;167;p16"/>
          <p:cNvSpPr txBox="1"/>
          <p:nvPr>
            <p:ph idx="1" type="body"/>
          </p:nvPr>
        </p:nvSpPr>
        <p:spPr>
          <a:xfrm>
            <a:off x="179512" y="1988840"/>
            <a:ext cx="8712968" cy="4165923"/>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0"/>
              </a:spcBef>
              <a:spcAft>
                <a:spcPts val="0"/>
              </a:spcAft>
              <a:buClr>
                <a:schemeClr val="dk1"/>
              </a:buClr>
              <a:buSzPts val="1800"/>
              <a:buFont typeface="Arial"/>
              <a:buChar char="•"/>
            </a:pPr>
            <a:r>
              <a:rPr lang="nl-NL" sz="1800"/>
              <a:t>Tom Dumoulin: “Ik moet beter gaan klimmen”, weet Dumoulin. “Dat kan ik maar op één manier doen: meer bergop rijden. Daarom ga ik ook twee keer op hoogtestage.”</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0" lvl="0" marL="203200" rtl="0" algn="l">
              <a:lnSpc>
                <a:spcPct val="100000"/>
              </a:lnSpc>
              <a:spcBef>
                <a:spcPts val="640"/>
              </a:spcBef>
              <a:spcAft>
                <a:spcPts val="0"/>
              </a:spcAft>
              <a:buSzPts val="1800"/>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Kenny Nijssen (winnaar Marmotte 2016): </a:t>
            </a:r>
            <a:r>
              <a:rPr b="1" lang="nl-NL" sz="1800"/>
              <a:t>“</a:t>
            </a:r>
            <a:r>
              <a:rPr lang="nl-NL" sz="1800"/>
              <a:t>Als de mogelijkheid er is vaak bergop rijden. Wat ik vaak doe, aangezien hier geen bergen zijn is blokjes op een lagere (klim)cadans dan dat je normaal op het vlakke zou doen.”</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25400" lvl="0" marL="342900" rtl="0" algn="l">
              <a:lnSpc>
                <a:spcPct val="100000"/>
              </a:lnSpc>
              <a:spcBef>
                <a:spcPts val="640"/>
              </a:spcBef>
              <a:spcAft>
                <a:spcPts val="0"/>
              </a:spcAft>
              <a:buClr>
                <a:schemeClr val="dk1"/>
              </a:buClr>
              <a:buSzPts val="1800"/>
              <a:buFont typeface="Arial"/>
              <a:buNone/>
            </a:pPr>
            <a:r>
              <a:t/>
            </a:r>
            <a:endParaRPr sz="1800"/>
          </a:p>
          <a:p>
            <a:pPr indent="0" lvl="1" marL="635000" rtl="0" algn="l">
              <a:lnSpc>
                <a:spcPct val="100000"/>
              </a:lnSpc>
              <a:spcBef>
                <a:spcPts val="560"/>
              </a:spcBef>
              <a:spcAft>
                <a:spcPts val="0"/>
              </a:spcAft>
              <a:buSzPts val="1800"/>
              <a:buNone/>
            </a:pPr>
            <a:r>
              <a:t/>
            </a:r>
            <a:endParaRPr sz="1800"/>
          </a:p>
          <a:p>
            <a:pPr indent="-50800" lvl="0" marL="342900" rtl="0" algn="l">
              <a:lnSpc>
                <a:spcPct val="100000"/>
              </a:lnSpc>
              <a:spcBef>
                <a:spcPts val="640"/>
              </a:spcBef>
              <a:spcAft>
                <a:spcPts val="0"/>
              </a:spcAft>
              <a:buClr>
                <a:schemeClr val="dk1"/>
              </a:buClr>
              <a:buSzPts val="1400"/>
              <a:buFont typeface="Arial"/>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1"/>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4400"/>
              <a:buFont typeface="Arial"/>
              <a:buNone/>
            </a:pPr>
            <a:r>
              <a:rPr lang="nl-NL" sz="4400"/>
              <a:t>Het materiaal </a:t>
            </a:r>
            <a:endParaRPr/>
          </a:p>
        </p:txBody>
      </p:sp>
      <p:sp>
        <p:nvSpPr>
          <p:cNvPr id="173" name="Google Shape;173;p2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50800" lvl="0" marL="342900" rtl="0" algn="l">
              <a:lnSpc>
                <a:spcPct val="100000"/>
              </a:lnSpc>
              <a:spcBef>
                <a:spcPts val="0"/>
              </a:spcBef>
              <a:spcAft>
                <a:spcPts val="0"/>
              </a:spcAft>
              <a:buClr>
                <a:schemeClr val="dk1"/>
              </a:buClr>
              <a:buSzPts val="1400"/>
              <a:buFont typeface="Arial"/>
              <a:buNone/>
            </a:pPr>
            <a:r>
              <a:t/>
            </a:r>
            <a:endParaRPr/>
          </a:p>
          <a:p>
            <a:pPr indent="0" lvl="1" marL="603250" rtl="0" algn="l">
              <a:lnSpc>
                <a:spcPct val="100000"/>
              </a:lnSpc>
              <a:spcBef>
                <a:spcPts val="560"/>
              </a:spcBef>
              <a:spcAft>
                <a:spcPts val="0"/>
              </a:spcAft>
              <a:buSzPts val="1400"/>
              <a:buNone/>
            </a:pPr>
            <a:r>
              <a:t/>
            </a:r>
            <a:endParaRPr/>
          </a:p>
        </p:txBody>
      </p:sp>
      <p:sp>
        <p:nvSpPr>
          <p:cNvPr id="174" name="Google Shape;174;p21"/>
          <p:cNvSpPr txBox="1"/>
          <p:nvPr/>
        </p:nvSpPr>
        <p:spPr>
          <a:xfrm>
            <a:off x="107504" y="1556792"/>
            <a:ext cx="8731696" cy="4721771"/>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1"/>
              </a:buClr>
              <a:buSzPts val="1800"/>
              <a:buFont typeface="Arial"/>
              <a:buChar char="•"/>
            </a:pPr>
            <a:r>
              <a:rPr b="0" i="0" lang="nl-NL" sz="1800" u="none" cap="none" strike="noStrike">
                <a:solidFill>
                  <a:schemeClr val="dk1"/>
                </a:solidFill>
                <a:latin typeface="Arial"/>
                <a:ea typeface="Arial"/>
                <a:cs typeface="Arial"/>
                <a:sym typeface="Arial"/>
              </a:rPr>
              <a:t>Zorg voor het juiste verzet, bijv. compact 50-34 met 28 of 32 </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rPr b="0" i="0" lang="nl-NL" sz="1800" u="none" cap="none" strike="noStrike">
                <a:solidFill>
                  <a:schemeClr val="dk1"/>
                </a:solidFill>
                <a:latin typeface="Arial"/>
                <a:ea typeface="Arial"/>
                <a:cs typeface="Arial"/>
                <a:sym typeface="Arial"/>
              </a:rPr>
              <a:t>tanden achter (of een triple..) en een mooie lichte fiets.</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nl-NL" sz="1800" u="none" cap="none" strike="noStrike">
                <a:solidFill>
                  <a:srgbClr val="000000"/>
                </a:solidFill>
                <a:latin typeface="Arial"/>
                <a:ea typeface="Arial"/>
                <a:cs typeface="Arial"/>
                <a:sym typeface="Arial"/>
              </a:rPr>
              <a:t>1 kg minder gewicht = 30-60 seconden sneller op alpe d’huez</a:t>
            </a:r>
            <a:endParaRPr b="0" i="0" sz="1400" u="none" cap="none" strike="noStrike">
              <a:solidFill>
                <a:srgbClr val="000000"/>
              </a:solidFill>
              <a:latin typeface="Arial"/>
              <a:ea typeface="Arial"/>
              <a:cs typeface="Arial"/>
              <a:sym typeface="Arial"/>
            </a:endParaRPr>
          </a:p>
          <a:p>
            <a:pPr indent="-25400" lvl="0" marL="342900" marR="0" rtl="0" algn="l">
              <a:lnSpc>
                <a:spcPct val="100000"/>
              </a:lnSpc>
              <a:spcBef>
                <a:spcPts val="64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25400" lvl="0" marL="342900" marR="0" rtl="0" algn="l">
              <a:lnSpc>
                <a:spcPct val="100000"/>
              </a:lnSpc>
              <a:spcBef>
                <a:spcPts val="64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1800"/>
              <a:buFont typeface="Arial"/>
              <a:buChar char="•"/>
            </a:pPr>
            <a:r>
              <a:rPr b="0" i="0" lang="nl-NL" sz="1800" u="none" cap="none" strike="noStrike">
                <a:solidFill>
                  <a:srgbClr val="000000"/>
                </a:solidFill>
                <a:latin typeface="Arial"/>
                <a:ea typeface="Arial"/>
                <a:cs typeface="Arial"/>
                <a:sym typeface="Arial"/>
              </a:rPr>
              <a:t>Wil je nog afvallen doe dat dan minimaal twee maanden van te voren, omdat het een negatief effect op de conditie kan hebben. Hoe eerder je in het seizoen kan afvallen, hoe beter. De laatste 2 kg kan nog na mei. </a:t>
            </a:r>
            <a:endParaRPr b="0" i="0" sz="1400" u="none" cap="none" strike="noStrike">
              <a:solidFill>
                <a:srgbClr val="000000"/>
              </a:solidFill>
              <a:latin typeface="Arial"/>
              <a:ea typeface="Arial"/>
              <a:cs typeface="Arial"/>
              <a:sym typeface="Arial"/>
            </a:endParaRPr>
          </a:p>
          <a:p>
            <a:pPr indent="0" lvl="0" marL="203200" marR="0" rtl="0" algn="l">
              <a:lnSpc>
                <a:spcPct val="100000"/>
              </a:lnSpc>
              <a:spcBef>
                <a:spcPts val="64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203200" marR="0" rtl="0" algn="l">
              <a:lnSpc>
                <a:spcPct val="100000"/>
              </a:lnSpc>
              <a:spcBef>
                <a:spcPts val="640"/>
              </a:spcBef>
              <a:spcAft>
                <a:spcPts val="0"/>
              </a:spcAft>
              <a:buClr>
                <a:schemeClr val="dk1"/>
              </a:buClr>
              <a:buSzPts val="1800"/>
              <a:buFont typeface="Arial"/>
              <a:buNone/>
            </a:pPr>
            <a:r>
              <a:rPr b="0" i="0" lang="nl-NL" sz="1800" u="none" cap="none" strike="noStrike">
                <a:solidFill>
                  <a:srgbClr val="000000"/>
                </a:solidFill>
                <a:latin typeface="Arial"/>
                <a:ea typeface="Arial"/>
                <a:cs typeface="Arial"/>
                <a:sym typeface="Arial"/>
              </a:rPr>
              <a:t>Chris Froome 2007: 75,6 kg 420 W 20-40 min 🡪 5,5 W/kg</a:t>
            </a:r>
            <a:endParaRPr b="0" i="0" sz="1800" u="none" cap="none" strike="noStrike">
              <a:solidFill>
                <a:srgbClr val="000000"/>
              </a:solidFill>
              <a:latin typeface="Arial"/>
              <a:ea typeface="Arial"/>
              <a:cs typeface="Arial"/>
              <a:sym typeface="Arial"/>
            </a:endParaRPr>
          </a:p>
          <a:p>
            <a:pPr indent="0" lvl="0" marL="203200" marR="0" rtl="0" algn="l">
              <a:lnSpc>
                <a:spcPct val="100000"/>
              </a:lnSpc>
              <a:spcBef>
                <a:spcPts val="640"/>
              </a:spcBef>
              <a:spcAft>
                <a:spcPts val="0"/>
              </a:spcAft>
              <a:buClr>
                <a:schemeClr val="dk1"/>
              </a:buClr>
              <a:buSzPts val="1800"/>
              <a:buFont typeface="Arial"/>
              <a:buNone/>
            </a:pPr>
            <a:r>
              <a:rPr b="0" i="0" lang="nl-NL" sz="1800" u="none" cap="none" strike="noStrike">
                <a:solidFill>
                  <a:srgbClr val="000000"/>
                </a:solidFill>
                <a:latin typeface="Arial"/>
                <a:ea typeface="Arial"/>
                <a:cs typeface="Arial"/>
                <a:sym typeface="Arial"/>
              </a:rPr>
              <a:t>Chris Froome 2015: 67kg 415 W 20-40 min 🡪 6,2 W/kg</a:t>
            </a:r>
            <a:endParaRPr b="0" i="0" sz="1800" u="none" cap="none" strike="noStrike">
              <a:solidFill>
                <a:srgbClr val="000000"/>
              </a:solidFill>
              <a:latin typeface="Arial"/>
              <a:ea typeface="Arial"/>
              <a:cs typeface="Arial"/>
              <a:sym typeface="Arial"/>
            </a:endParaRPr>
          </a:p>
          <a:p>
            <a:pPr indent="0" lvl="0" marL="203200" marR="0" rtl="0" algn="l">
              <a:lnSpc>
                <a:spcPct val="100000"/>
              </a:lnSpc>
              <a:spcBef>
                <a:spcPts val="64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203200" marR="0" rtl="0" algn="l">
              <a:lnSpc>
                <a:spcPct val="100000"/>
              </a:lnSpc>
              <a:spcBef>
                <a:spcPts val="640"/>
              </a:spcBef>
              <a:spcAft>
                <a:spcPts val="0"/>
              </a:spcAft>
              <a:buClr>
                <a:schemeClr val="dk1"/>
              </a:buClr>
              <a:buSzPts val="1800"/>
              <a:buFont typeface="Arial"/>
              <a:buNone/>
            </a:pPr>
            <a:r>
              <a:rPr b="0" i="0" lang="nl-NL" sz="1800" u="none" cap="none" strike="noStrike">
                <a:solidFill>
                  <a:srgbClr val="000000"/>
                </a:solidFill>
                <a:latin typeface="Arial"/>
                <a:ea typeface="Arial"/>
                <a:cs typeface="Arial"/>
                <a:sym typeface="Arial"/>
              </a:rPr>
              <a:t>“Geraint Thomas: I pushed my weight loss too far ahead of the Tour de France”</a:t>
            </a:r>
            <a:endParaRPr b="0" i="0" sz="1400" u="none" cap="none" strike="noStrike">
              <a:solidFill>
                <a:srgbClr val="000000"/>
              </a:solidFill>
              <a:latin typeface="Arial"/>
              <a:ea typeface="Arial"/>
              <a:cs typeface="Arial"/>
              <a:sym typeface="Arial"/>
            </a:endParaRPr>
          </a:p>
          <a:p>
            <a:pPr indent="-12700" lvl="0" marL="342900" marR="0" rtl="0" algn="l">
              <a:lnSpc>
                <a:spcPct val="100000"/>
              </a:lnSpc>
              <a:spcBef>
                <a:spcPts val="64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0" lvl="1" marL="742950" marR="0" rtl="0" algn="l">
              <a:lnSpc>
                <a:spcPct val="100000"/>
              </a:lnSpc>
              <a:spcBef>
                <a:spcPts val="56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12700" lvl="0" marL="342900" marR="0" rtl="0" algn="l">
              <a:lnSpc>
                <a:spcPct val="100000"/>
              </a:lnSpc>
              <a:spcBef>
                <a:spcPts val="64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196850" lvl="1" marL="889000" marR="0" rtl="0" algn="l">
              <a:lnSpc>
                <a:spcPct val="100000"/>
              </a:lnSpc>
              <a:spcBef>
                <a:spcPts val="56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fbeeldingsresultaat voor fat lampre guy" id="175" name="Google Shape;175;p21"/>
          <p:cNvPicPr preferRelativeResize="0"/>
          <p:nvPr/>
        </p:nvPicPr>
        <p:blipFill rotWithShape="1">
          <a:blip r:embed="rId3">
            <a:alphaModFix/>
          </a:blip>
          <a:srcRect b="0" l="0" r="0" t="0"/>
          <a:stretch/>
        </p:blipFill>
        <p:spPr>
          <a:xfrm>
            <a:off x="7043763" y="14834"/>
            <a:ext cx="2128837" cy="32527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2"/>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4400"/>
              <a:buFont typeface="Arial"/>
              <a:buNone/>
            </a:pPr>
            <a:r>
              <a:rPr lang="nl-NL" sz="4400"/>
              <a:t>De laatste weken</a:t>
            </a:r>
            <a:endParaRPr/>
          </a:p>
        </p:txBody>
      </p:sp>
      <p:sp>
        <p:nvSpPr>
          <p:cNvPr id="181" name="Google Shape;181;p22"/>
          <p:cNvSpPr txBox="1"/>
          <p:nvPr>
            <p:ph idx="1" type="body"/>
          </p:nvPr>
        </p:nvSpPr>
        <p:spPr>
          <a:xfrm>
            <a:off x="457200" y="1628800"/>
            <a:ext cx="8229600" cy="4497363"/>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0"/>
              </a:spcBef>
              <a:spcAft>
                <a:spcPts val="0"/>
              </a:spcAft>
              <a:buClr>
                <a:schemeClr val="dk1"/>
              </a:buClr>
              <a:buSzPts val="1800"/>
              <a:buFont typeface="Arial"/>
              <a:buChar char="•"/>
            </a:pPr>
            <a:r>
              <a:rPr lang="nl-NL" sz="1800"/>
              <a:t>Train voldoende solo 🡪 Zowel fysiek als mentaal (lijkt op doel)</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Verminder het aantal uren training naar 75% 🡪 Minder lange trainingen, alleen als je volledige hersteld bent, focus op hoog vermogen trainingen</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Doe veel tijdrit bloktraining:  30 tot 60 min op het omslagpunt. Evt. met lage trapfrequentie.</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Rijdt een aantal ‘tijdritten’ voor jezelf en probeer je PR te verbeteren</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Geen korte intervallen meer/ niet spinnen ☺</a:t>
            </a:r>
            <a:endParaRPr sz="1800"/>
          </a:p>
          <a:p>
            <a:pPr indent="-50800" lvl="0" marL="342900" rtl="0" algn="l">
              <a:lnSpc>
                <a:spcPct val="100000"/>
              </a:lnSpc>
              <a:spcBef>
                <a:spcPts val="640"/>
              </a:spcBef>
              <a:spcAft>
                <a:spcPts val="0"/>
              </a:spcAft>
              <a:buClr>
                <a:schemeClr val="dk1"/>
              </a:buClr>
              <a:buSzPts val="1400"/>
              <a:buFont typeface="Arial"/>
              <a:buNone/>
            </a:pPr>
            <a:r>
              <a:t/>
            </a:r>
            <a:endParaRPr/>
          </a:p>
          <a:p>
            <a:pPr indent="0" lvl="1" marL="603250" rtl="0" algn="l">
              <a:lnSpc>
                <a:spcPct val="100000"/>
              </a:lnSpc>
              <a:spcBef>
                <a:spcPts val="560"/>
              </a:spcBef>
              <a:spcAft>
                <a:spcPts val="0"/>
              </a:spcAft>
              <a:buSzPts val="14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3"/>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4400"/>
              <a:buFont typeface="Arial"/>
              <a:buNone/>
            </a:pPr>
            <a:r>
              <a:rPr lang="nl-NL" sz="4400"/>
              <a:t>De week voor een cyclo</a:t>
            </a:r>
            <a:endParaRPr/>
          </a:p>
        </p:txBody>
      </p:sp>
      <p:sp>
        <p:nvSpPr>
          <p:cNvPr id="187" name="Google Shape;187;p23"/>
          <p:cNvSpPr txBox="1"/>
          <p:nvPr>
            <p:ph idx="1" type="body"/>
          </p:nvPr>
        </p:nvSpPr>
        <p:spPr>
          <a:xfrm>
            <a:off x="457200" y="1700808"/>
            <a:ext cx="8229600" cy="4425355"/>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0"/>
              </a:spcBef>
              <a:spcAft>
                <a:spcPts val="0"/>
              </a:spcAft>
              <a:buClr>
                <a:schemeClr val="dk1"/>
              </a:buClr>
              <a:buSzPts val="1800"/>
              <a:buFont typeface="Arial"/>
              <a:buChar char="•"/>
            </a:pPr>
            <a:r>
              <a:rPr lang="nl-NL" sz="1800"/>
              <a:t>Optimaliseer de fiets 🡪 Nieuwe remmen, bandjes etc. etc.</a:t>
            </a:r>
            <a:endParaRPr sz="1800"/>
          </a:p>
          <a:p>
            <a:pPr indent="-25400" lvl="0" marL="342900" rtl="0" algn="l">
              <a:lnSpc>
                <a:spcPct val="100000"/>
              </a:lnSpc>
              <a:spcBef>
                <a:spcPts val="640"/>
              </a:spcBef>
              <a:spcAft>
                <a:spcPts val="0"/>
              </a:spcAft>
              <a:buClr>
                <a:schemeClr val="dk1"/>
              </a:buClr>
              <a:buSzPts val="1800"/>
              <a:buFont typeface="Arial"/>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Kom één week eerder aan 🡪 Bergop fietsen is anders dan vlak (begin klim met juiste cadans)  </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Train het suiker stapelen 🡪 Zorg dat je direct na de training goed eet (warme maaltijd of 15g eiwit en 200g koolhydraten binnen 2 uur) om te stapelen. </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Stapelen is niet de dag vantevoren heel veel eten!</a:t>
            </a:r>
            <a:endParaRPr/>
          </a:p>
          <a:p>
            <a:pPr indent="-25400" lvl="0" marL="342900" rtl="0" algn="l">
              <a:lnSpc>
                <a:spcPct val="100000"/>
              </a:lnSpc>
              <a:spcBef>
                <a:spcPts val="640"/>
              </a:spcBef>
              <a:spcAft>
                <a:spcPts val="0"/>
              </a:spcAft>
              <a:buClr>
                <a:schemeClr val="dk1"/>
              </a:buClr>
              <a:buSzPts val="1800"/>
              <a:buFont typeface="Arial"/>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Bietensap :p </a:t>
            </a:r>
            <a:endParaRPr/>
          </a:p>
          <a:p>
            <a:pPr indent="0" lvl="1" marL="603250" rtl="0" algn="l">
              <a:lnSpc>
                <a:spcPct val="100000"/>
              </a:lnSpc>
              <a:spcBef>
                <a:spcPts val="560"/>
              </a:spcBef>
              <a:spcAft>
                <a:spcPts val="0"/>
              </a:spcAft>
              <a:buSzPts val="1200"/>
              <a:buNone/>
            </a:pPr>
            <a:r>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2"/>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3200"/>
              <a:buFont typeface="Arial"/>
              <a:buNone/>
            </a:pPr>
            <a:r>
              <a:rPr b="1" lang="nl-NL" sz="3200"/>
              <a:t>Inhoud</a:t>
            </a:r>
            <a:endParaRPr/>
          </a:p>
        </p:txBody>
      </p:sp>
      <p:sp>
        <p:nvSpPr>
          <p:cNvPr id="77" name="Google Shape;77;p2"/>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342900" rtl="0" algn="l">
              <a:lnSpc>
                <a:spcPct val="100000"/>
              </a:lnSpc>
              <a:spcBef>
                <a:spcPts val="0"/>
              </a:spcBef>
              <a:spcAft>
                <a:spcPts val="0"/>
              </a:spcAft>
              <a:buSzPts val="1400"/>
              <a:buNone/>
            </a:pPr>
            <a:r>
              <a:t/>
            </a:r>
            <a:endParaRPr b="1" sz="1800"/>
          </a:p>
          <a:p>
            <a:pPr indent="0" lvl="0" marL="342900" rtl="0" algn="l">
              <a:lnSpc>
                <a:spcPct val="100000"/>
              </a:lnSpc>
              <a:spcBef>
                <a:spcPts val="0"/>
              </a:spcBef>
              <a:spcAft>
                <a:spcPts val="0"/>
              </a:spcAft>
              <a:buSzPts val="1400"/>
              <a:buNone/>
            </a:pPr>
            <a:r>
              <a:t/>
            </a:r>
            <a:endParaRPr b="1" sz="1800"/>
          </a:p>
          <a:p>
            <a:pPr indent="-139700" lvl="0" marL="342900" rtl="0" algn="l">
              <a:lnSpc>
                <a:spcPct val="100000"/>
              </a:lnSpc>
              <a:spcBef>
                <a:spcPts val="0"/>
              </a:spcBef>
              <a:spcAft>
                <a:spcPts val="0"/>
              </a:spcAft>
              <a:buClr>
                <a:schemeClr val="dk1"/>
              </a:buClr>
              <a:buSzPts val="1800"/>
              <a:buFont typeface="Arial"/>
              <a:buChar char="•"/>
            </a:pPr>
            <a:r>
              <a:rPr b="1" lang="nl-NL" sz="1800"/>
              <a:t>Wat is een cyclo of gran fondo? </a:t>
            </a:r>
            <a:endParaRPr/>
          </a:p>
          <a:p>
            <a:pPr indent="-25400" lvl="0" marL="342900" rtl="0" algn="l">
              <a:lnSpc>
                <a:spcPct val="100000"/>
              </a:lnSpc>
              <a:spcBef>
                <a:spcPts val="640"/>
              </a:spcBef>
              <a:spcAft>
                <a:spcPts val="0"/>
              </a:spcAft>
              <a:buClr>
                <a:schemeClr val="dk1"/>
              </a:buClr>
              <a:buSzPts val="1800"/>
              <a:buFont typeface="Arial"/>
              <a:buNone/>
            </a:pPr>
            <a:r>
              <a:t/>
            </a:r>
            <a:endParaRPr b="1" sz="1800"/>
          </a:p>
          <a:p>
            <a:pPr indent="-50800" lvl="0" marL="342900" rtl="0" algn="l">
              <a:lnSpc>
                <a:spcPct val="100000"/>
              </a:lnSpc>
              <a:spcBef>
                <a:spcPts val="640"/>
              </a:spcBef>
              <a:spcAft>
                <a:spcPts val="0"/>
              </a:spcAft>
              <a:buClr>
                <a:schemeClr val="dk1"/>
              </a:buClr>
              <a:buSzPts val="1400"/>
              <a:buFont typeface="Arial"/>
              <a:buNone/>
            </a:pPr>
            <a:r>
              <a:t/>
            </a:r>
            <a:endParaRPr/>
          </a:p>
          <a:p>
            <a:pPr indent="-139700" lvl="0" marL="342900" rtl="0" algn="l">
              <a:lnSpc>
                <a:spcPct val="100000"/>
              </a:lnSpc>
              <a:spcBef>
                <a:spcPts val="640"/>
              </a:spcBef>
              <a:spcAft>
                <a:spcPts val="0"/>
              </a:spcAft>
              <a:buClr>
                <a:schemeClr val="dk1"/>
              </a:buClr>
              <a:buSzPts val="1800"/>
              <a:buFont typeface="Arial"/>
              <a:buChar char="•"/>
            </a:pPr>
            <a:r>
              <a:rPr b="1" lang="nl-NL" sz="1800"/>
              <a:t>Cyclo’s rijden met CS010?</a:t>
            </a:r>
            <a:endParaRPr/>
          </a:p>
          <a:p>
            <a:pPr indent="0" lvl="0" marL="203200" rtl="0" algn="l">
              <a:lnSpc>
                <a:spcPct val="100000"/>
              </a:lnSpc>
              <a:spcBef>
                <a:spcPts val="640"/>
              </a:spcBef>
              <a:spcAft>
                <a:spcPts val="0"/>
              </a:spcAft>
              <a:buSzPts val="1800"/>
              <a:buNone/>
            </a:pPr>
            <a:r>
              <a:t/>
            </a:r>
            <a:endParaRPr b="1" sz="1800"/>
          </a:p>
          <a:p>
            <a:pPr indent="-25400" lvl="0" marL="342900" rtl="0" algn="l">
              <a:lnSpc>
                <a:spcPct val="100000"/>
              </a:lnSpc>
              <a:spcBef>
                <a:spcPts val="640"/>
              </a:spcBef>
              <a:spcAft>
                <a:spcPts val="0"/>
              </a:spcAft>
              <a:buClr>
                <a:schemeClr val="dk1"/>
              </a:buClr>
              <a:buSzPts val="1800"/>
              <a:buFont typeface="Arial"/>
              <a:buNone/>
            </a:pPr>
            <a:r>
              <a:t/>
            </a:r>
            <a:endParaRPr b="1" sz="1800"/>
          </a:p>
          <a:p>
            <a:pPr indent="-139700" lvl="0" marL="342900" rtl="0" algn="l">
              <a:lnSpc>
                <a:spcPct val="100000"/>
              </a:lnSpc>
              <a:spcBef>
                <a:spcPts val="640"/>
              </a:spcBef>
              <a:spcAft>
                <a:spcPts val="0"/>
              </a:spcAft>
              <a:buClr>
                <a:schemeClr val="dk1"/>
              </a:buClr>
              <a:buSzPts val="1800"/>
              <a:buFont typeface="Arial"/>
              <a:buChar char="•"/>
            </a:pPr>
            <a:r>
              <a:rPr b="1" lang="nl-NL" sz="1800"/>
              <a:t>Hoe bereid je je voor op een cyclo?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4"/>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4400"/>
              <a:buFont typeface="Arial"/>
              <a:buNone/>
            </a:pPr>
            <a:r>
              <a:rPr lang="nl-NL" sz="4400"/>
              <a:t>De dag zelf</a:t>
            </a:r>
            <a:endParaRPr/>
          </a:p>
        </p:txBody>
      </p:sp>
      <p:sp>
        <p:nvSpPr>
          <p:cNvPr id="193" name="Google Shape;193;p24"/>
          <p:cNvSpPr txBox="1"/>
          <p:nvPr>
            <p:ph idx="1" type="body"/>
          </p:nvPr>
        </p:nvSpPr>
        <p:spPr>
          <a:xfrm>
            <a:off x="457200" y="1412776"/>
            <a:ext cx="8229600" cy="5112568"/>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0"/>
              </a:spcBef>
              <a:spcAft>
                <a:spcPts val="0"/>
              </a:spcAft>
              <a:buClr>
                <a:schemeClr val="dk1"/>
              </a:buClr>
              <a:buSzPts val="1800"/>
              <a:buFont typeface="Arial"/>
              <a:buChar char="•"/>
            </a:pPr>
            <a:r>
              <a:rPr lang="nl-NL" sz="1800"/>
              <a:t>Rij in de juiste zone 🡪 2-3 slagen onder het omslagpunt</a:t>
            </a:r>
            <a:endParaRPr/>
          </a:p>
          <a:p>
            <a:pPr indent="-139700" lvl="0" marL="342900" rtl="0" algn="l">
              <a:lnSpc>
                <a:spcPct val="100000"/>
              </a:lnSpc>
              <a:spcBef>
                <a:spcPts val="640"/>
              </a:spcBef>
              <a:spcAft>
                <a:spcPts val="0"/>
              </a:spcAft>
              <a:buClr>
                <a:schemeClr val="dk1"/>
              </a:buClr>
              <a:buSzPts val="1800"/>
              <a:buFont typeface="Arial"/>
              <a:buChar char="•"/>
            </a:pPr>
            <a:r>
              <a:rPr lang="nl-NL" sz="1800"/>
              <a:t>Rijdt het laatste deel van de voorlaatste klim en de slotklim maximaal</a:t>
            </a:r>
            <a:endParaRPr/>
          </a:p>
          <a:p>
            <a:pPr indent="-139700" lvl="0" marL="342900" rtl="0" algn="l">
              <a:lnSpc>
                <a:spcPct val="100000"/>
              </a:lnSpc>
              <a:spcBef>
                <a:spcPts val="640"/>
              </a:spcBef>
              <a:spcAft>
                <a:spcPts val="0"/>
              </a:spcAft>
              <a:buClr>
                <a:schemeClr val="dk1"/>
              </a:buClr>
              <a:buSzPts val="1800"/>
              <a:buFont typeface="Arial"/>
              <a:buChar char="•"/>
            </a:pPr>
            <a:r>
              <a:rPr lang="nl-NL" sz="1800"/>
              <a:t>Er is potentieel veel meer tijd verliezen aan het einde dan aan het begin</a:t>
            </a:r>
            <a:endParaRPr/>
          </a:p>
          <a:p>
            <a:pPr indent="-139700" lvl="0" marL="342900" rtl="0" algn="l">
              <a:lnSpc>
                <a:spcPct val="100000"/>
              </a:lnSpc>
              <a:spcBef>
                <a:spcPts val="640"/>
              </a:spcBef>
              <a:spcAft>
                <a:spcPts val="0"/>
              </a:spcAft>
              <a:buClr>
                <a:schemeClr val="dk1"/>
              </a:buClr>
              <a:buSzPts val="1800"/>
              <a:buFont typeface="Arial"/>
              <a:buChar char="•"/>
            </a:pPr>
            <a:r>
              <a:rPr lang="nl-NL" sz="1800"/>
              <a:t>Let op het weer 🡪 windstopper of jasje voor afdalingen</a:t>
            </a:r>
            <a:endParaRPr sz="1800"/>
          </a:p>
          <a:p>
            <a:pPr indent="-50800" lvl="0" marL="342900" rtl="0" algn="l">
              <a:lnSpc>
                <a:spcPct val="100000"/>
              </a:lnSpc>
              <a:spcBef>
                <a:spcPts val="640"/>
              </a:spcBef>
              <a:spcAft>
                <a:spcPts val="0"/>
              </a:spcAft>
              <a:buClr>
                <a:schemeClr val="dk1"/>
              </a:buClr>
              <a:buSzPts val="1400"/>
              <a:buFont typeface="Arial"/>
              <a:buNone/>
            </a:pPr>
            <a:r>
              <a:t/>
            </a:r>
            <a:endParaRPr/>
          </a:p>
          <a:p>
            <a:pPr indent="0" lvl="1" marL="603250" rtl="0" algn="l">
              <a:lnSpc>
                <a:spcPct val="100000"/>
              </a:lnSpc>
              <a:spcBef>
                <a:spcPts val="560"/>
              </a:spcBef>
              <a:spcAft>
                <a:spcPts val="0"/>
              </a:spcAft>
              <a:buSzPts val="1400"/>
              <a:buNone/>
            </a:pPr>
            <a:r>
              <a:t/>
            </a:r>
            <a:endParaRPr/>
          </a:p>
        </p:txBody>
      </p:sp>
      <p:sp>
        <p:nvSpPr>
          <p:cNvPr descr="https://photos-3.dropbox.com/t/2/AABgBX3tI6VSoatZy3kRbXpk0QmsgyH216tSLnMLb9sYXQ/12/14033257/jpeg/32x32/1/_/1/2/IMG_4574.JPG/EK2QtwoYiaERIAIoAg/G07dEnOFSkief8QF2qfkDWSg_V_7ZeGQgQ35x-KpCiM?size=800x600&amp;size_mode=3" id="194" name="Google Shape;194;p2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https://photos-3.dropbox.com/t/2/AABgBX3tI6VSoatZy3kRbXpk0QmsgyH216tSLnMLb9sYXQ/12/14033257/jpeg/32x32/1/_/1/2/IMG_4574.JPG/EK2QtwoYiaERIAIoAg/G07dEnOFSkief8QF2qfkDWSg_V_7ZeGQgQ35x-KpCiM?size=800x600&amp;size_mode=3" id="195" name="Google Shape;195;p24"/>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Users\rick.maas\Downloads\IMG_4574.JPG" id="196" name="Google Shape;196;p24"/>
          <p:cNvPicPr preferRelativeResize="0"/>
          <p:nvPr/>
        </p:nvPicPr>
        <p:blipFill rotWithShape="1">
          <a:blip r:embed="rId3">
            <a:alphaModFix/>
          </a:blip>
          <a:srcRect b="0" l="0" r="0" t="0"/>
          <a:stretch/>
        </p:blipFill>
        <p:spPr>
          <a:xfrm>
            <a:off x="3738944" y="3156241"/>
            <a:ext cx="2690787" cy="3587716"/>
          </a:xfrm>
          <a:prstGeom prst="rect">
            <a:avLst/>
          </a:prstGeom>
          <a:noFill/>
          <a:ln>
            <a:noFill/>
          </a:ln>
        </p:spPr>
      </p:pic>
      <p:pic>
        <p:nvPicPr>
          <p:cNvPr descr="C:\Users\rick.maas\Downloads\IMG_4582.JPG" id="197" name="Google Shape;197;p24"/>
          <p:cNvPicPr preferRelativeResize="0"/>
          <p:nvPr/>
        </p:nvPicPr>
        <p:blipFill rotWithShape="1">
          <a:blip r:embed="rId4">
            <a:alphaModFix/>
          </a:blip>
          <a:srcRect b="0" l="0" r="0" t="0"/>
          <a:stretch/>
        </p:blipFill>
        <p:spPr>
          <a:xfrm>
            <a:off x="6660232" y="3156240"/>
            <a:ext cx="2376264" cy="3587716"/>
          </a:xfrm>
          <a:prstGeom prst="rect">
            <a:avLst/>
          </a:prstGeom>
          <a:noFill/>
          <a:ln>
            <a:noFill/>
          </a:ln>
        </p:spPr>
      </p:pic>
      <p:pic>
        <p:nvPicPr>
          <p:cNvPr descr="C:\Users\rick.maas\Downloads\IMG_5702.JPG" id="198" name="Google Shape;198;p24"/>
          <p:cNvPicPr preferRelativeResize="0"/>
          <p:nvPr/>
        </p:nvPicPr>
        <p:blipFill rotWithShape="1">
          <a:blip r:embed="rId5">
            <a:alphaModFix/>
          </a:blip>
          <a:srcRect b="0" l="0" r="0" t="0"/>
          <a:stretch/>
        </p:blipFill>
        <p:spPr>
          <a:xfrm>
            <a:off x="342684" y="3281350"/>
            <a:ext cx="3077187" cy="23078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5"/>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4400"/>
              <a:buFont typeface="Arial"/>
              <a:buNone/>
            </a:pPr>
            <a:r>
              <a:rPr lang="nl-NL" sz="4400"/>
              <a:t>Voeding</a:t>
            </a:r>
            <a:endParaRPr/>
          </a:p>
        </p:txBody>
      </p:sp>
      <p:sp>
        <p:nvSpPr>
          <p:cNvPr id="204" name="Google Shape;204;p25"/>
          <p:cNvSpPr txBox="1"/>
          <p:nvPr>
            <p:ph idx="1" type="body"/>
          </p:nvPr>
        </p:nvSpPr>
        <p:spPr>
          <a:xfrm>
            <a:off x="169800" y="1268750"/>
            <a:ext cx="8517000" cy="4857300"/>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0"/>
              </a:spcBef>
              <a:spcAft>
                <a:spcPts val="0"/>
              </a:spcAft>
              <a:buClr>
                <a:schemeClr val="dk1"/>
              </a:buClr>
              <a:buSzPts val="1800"/>
              <a:buFont typeface="Arial"/>
              <a:buChar char="•"/>
            </a:pPr>
            <a:r>
              <a:rPr lang="nl-NL" sz="1800"/>
              <a:t>Vermijd vet en eiwit bij ontbijt, eet minimaal 2 uur van te voren. </a:t>
            </a:r>
            <a:endParaRPr b="1" sz="1800"/>
          </a:p>
          <a:p>
            <a:pPr indent="-139700" lvl="0" marL="342900" rtl="0" algn="l">
              <a:lnSpc>
                <a:spcPct val="100000"/>
              </a:lnSpc>
              <a:spcBef>
                <a:spcPts val="640"/>
              </a:spcBef>
              <a:spcAft>
                <a:spcPts val="0"/>
              </a:spcAft>
              <a:buClr>
                <a:schemeClr val="dk1"/>
              </a:buClr>
              <a:buSzPts val="1800"/>
              <a:buFont typeface="Arial"/>
              <a:buChar char="•"/>
            </a:pPr>
            <a:r>
              <a:rPr lang="nl-NL" sz="1800"/>
              <a:t>70-90 g koolhydraten per uur vanaf de start (ca. 3 reepjes of gelletjes + sportdrank) 🡪 eet wat je lekker vind en wat je goed verteert. </a:t>
            </a:r>
            <a:endParaRPr sz="1800"/>
          </a:p>
          <a:p>
            <a:pPr indent="-139700" lvl="0" marL="342900" rtl="0" algn="l">
              <a:lnSpc>
                <a:spcPct val="100000"/>
              </a:lnSpc>
              <a:spcBef>
                <a:spcPts val="640"/>
              </a:spcBef>
              <a:spcAft>
                <a:spcPts val="0"/>
              </a:spcAft>
              <a:buClr>
                <a:schemeClr val="dk1"/>
              </a:buClr>
              <a:buSzPts val="1800"/>
              <a:buFont typeface="Arial"/>
              <a:buChar char="•"/>
            </a:pPr>
            <a:r>
              <a:rPr lang="nl-NL" sz="1800"/>
              <a:t>Ca. 1 grote bidon per uur</a:t>
            </a:r>
            <a:endParaRPr/>
          </a:p>
          <a:p>
            <a:pPr indent="-139700" lvl="0" marL="342900" rtl="0" algn="l">
              <a:lnSpc>
                <a:spcPct val="100000"/>
              </a:lnSpc>
              <a:spcBef>
                <a:spcPts val="640"/>
              </a:spcBef>
              <a:spcAft>
                <a:spcPts val="0"/>
              </a:spcAft>
              <a:buClr>
                <a:schemeClr val="dk1"/>
              </a:buClr>
              <a:buSzPts val="1800"/>
              <a:buFont typeface="Arial"/>
              <a:buChar char="•"/>
            </a:pPr>
            <a:r>
              <a:rPr lang="nl-NL" sz="1800"/>
              <a:t>Probeer voeding van te voren uit open de verpakkingen alvast. Train the gut ☺</a:t>
            </a:r>
            <a:endParaRPr sz="1800"/>
          </a:p>
          <a:p>
            <a:pPr indent="-25400" lvl="0" marL="342900" rtl="0" algn="l">
              <a:lnSpc>
                <a:spcPct val="100000"/>
              </a:lnSpc>
              <a:spcBef>
                <a:spcPts val="640"/>
              </a:spcBef>
              <a:spcAft>
                <a:spcPts val="0"/>
              </a:spcAft>
              <a:buClr>
                <a:schemeClr val="dk1"/>
              </a:buClr>
              <a:buSzPts val="1800"/>
              <a:buFont typeface="Arial"/>
              <a:buNone/>
            </a:pPr>
            <a:r>
              <a:t/>
            </a:r>
            <a:endParaRPr sz="1800"/>
          </a:p>
          <a:p>
            <a:pPr indent="-25400" lvl="0" marL="342900" rtl="0" algn="l">
              <a:lnSpc>
                <a:spcPct val="100000"/>
              </a:lnSpc>
              <a:spcBef>
                <a:spcPts val="640"/>
              </a:spcBef>
              <a:spcAft>
                <a:spcPts val="0"/>
              </a:spcAft>
              <a:buClr>
                <a:schemeClr val="dk1"/>
              </a:buClr>
              <a:buSzPts val="1800"/>
              <a:buFont typeface="Arial"/>
              <a:buNone/>
            </a:pPr>
            <a:r>
              <a:t/>
            </a:r>
            <a:endParaRPr sz="1800"/>
          </a:p>
          <a:p>
            <a:pPr indent="-25400" lvl="0" marL="342900" rtl="0" algn="l">
              <a:lnSpc>
                <a:spcPct val="100000"/>
              </a:lnSpc>
              <a:spcBef>
                <a:spcPts val="640"/>
              </a:spcBef>
              <a:spcAft>
                <a:spcPts val="0"/>
              </a:spcAft>
              <a:buClr>
                <a:schemeClr val="dk1"/>
              </a:buClr>
              <a:buSzPts val="1800"/>
              <a:buFont typeface="Arial"/>
              <a:buNone/>
            </a:pPr>
            <a:r>
              <a:t/>
            </a:r>
            <a:endParaRPr sz="1800"/>
          </a:p>
          <a:p>
            <a:pPr indent="0" lvl="1" marL="603250" rtl="0" algn="l">
              <a:lnSpc>
                <a:spcPct val="100000"/>
              </a:lnSpc>
              <a:spcBef>
                <a:spcPts val="560"/>
              </a:spcBef>
              <a:spcAft>
                <a:spcPts val="0"/>
              </a:spcAft>
              <a:buSzPts val="1800"/>
              <a:buNone/>
            </a:pPr>
            <a:r>
              <a:t/>
            </a:r>
            <a:endParaRPr sz="1800"/>
          </a:p>
        </p:txBody>
      </p:sp>
      <p:pic>
        <p:nvPicPr>
          <p:cNvPr descr="C:\Users\rick.maas\Downloads\IMG_5668.JPG" id="205" name="Google Shape;205;p25"/>
          <p:cNvPicPr preferRelativeResize="0"/>
          <p:nvPr/>
        </p:nvPicPr>
        <p:blipFill rotWithShape="1">
          <a:blip r:embed="rId3">
            <a:alphaModFix/>
          </a:blip>
          <a:srcRect b="0" l="10426" r="0" t="21862"/>
          <a:stretch/>
        </p:blipFill>
        <p:spPr>
          <a:xfrm rot="10800000">
            <a:off x="3707903" y="3099659"/>
            <a:ext cx="4575701" cy="2993636"/>
          </a:xfrm>
          <a:prstGeom prst="rect">
            <a:avLst/>
          </a:prstGeom>
          <a:noFill/>
          <a:ln>
            <a:noFill/>
          </a:ln>
        </p:spPr>
      </p:pic>
      <p:pic>
        <p:nvPicPr>
          <p:cNvPr descr="C:\Users\rick.maas\Downloads\IMG_5669.JPG" id="206" name="Google Shape;206;p25"/>
          <p:cNvPicPr preferRelativeResize="0"/>
          <p:nvPr/>
        </p:nvPicPr>
        <p:blipFill rotWithShape="1">
          <a:blip r:embed="rId4">
            <a:alphaModFix/>
          </a:blip>
          <a:srcRect b="0" l="0" r="0" t="0"/>
          <a:stretch/>
        </p:blipFill>
        <p:spPr>
          <a:xfrm rot="5400000">
            <a:off x="587896" y="3504389"/>
            <a:ext cx="2907364" cy="21805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6"/>
          <p:cNvSpPr txBox="1"/>
          <p:nvPr>
            <p:ph type="title"/>
          </p:nvPr>
        </p:nvSpPr>
        <p:spPr>
          <a:xfrm>
            <a:off x="60325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lang="nl-NL" sz="4400">
                <a:solidFill>
                  <a:schemeClr val="dk1"/>
                </a:solidFill>
                <a:latin typeface="Arial"/>
                <a:ea typeface="Arial"/>
                <a:cs typeface="Arial"/>
                <a:sym typeface="Arial"/>
              </a:rPr>
              <a:t>Vragen?</a:t>
            </a:r>
            <a:endParaRPr/>
          </a:p>
        </p:txBody>
      </p:sp>
      <p:pic>
        <p:nvPicPr>
          <p:cNvPr descr="C:\Users\rick.maas\Downloads\IMG_6441.JPG" id="212" name="Google Shape;212;p26"/>
          <p:cNvPicPr preferRelativeResize="0"/>
          <p:nvPr/>
        </p:nvPicPr>
        <p:blipFill rotWithShape="1">
          <a:blip r:embed="rId3">
            <a:alphaModFix/>
          </a:blip>
          <a:srcRect b="0" l="0" r="0" t="0"/>
          <a:stretch/>
        </p:blipFill>
        <p:spPr>
          <a:xfrm>
            <a:off x="2915816" y="1628800"/>
            <a:ext cx="3312368" cy="38697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g6cc0568290_0_0"/>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a:p>
            <a:pPr indent="0" lvl="0" marL="0" rtl="0" algn="ctr">
              <a:lnSpc>
                <a:spcPct val="100000"/>
              </a:lnSpc>
              <a:spcBef>
                <a:spcPts val="0"/>
              </a:spcBef>
              <a:spcAft>
                <a:spcPts val="0"/>
              </a:spcAft>
              <a:buSzPts val="1400"/>
              <a:buNone/>
            </a:pPr>
            <a:r>
              <a:rPr lang="nl-NL" sz="4800"/>
              <a:t>Inschrijven !!</a:t>
            </a:r>
            <a:endParaRPr sz="4800"/>
          </a:p>
        </p:txBody>
      </p:sp>
      <p:sp>
        <p:nvSpPr>
          <p:cNvPr id="218" name="Google Shape;218;g6cc0568290_0_0"/>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40"/>
              </a:spcBef>
              <a:spcAft>
                <a:spcPts val="0"/>
              </a:spcAft>
              <a:buSzPts val="1400"/>
              <a:buNone/>
            </a:pPr>
            <a:r>
              <a:t/>
            </a:r>
            <a:endParaRPr/>
          </a:p>
          <a:p>
            <a:pPr indent="0" lvl="0" marL="0" rtl="0" algn="ctr">
              <a:lnSpc>
                <a:spcPct val="100000"/>
              </a:lnSpc>
              <a:spcBef>
                <a:spcPts val="640"/>
              </a:spcBef>
              <a:spcAft>
                <a:spcPts val="0"/>
              </a:spcAft>
              <a:buSzPts val="1400"/>
              <a:buNone/>
            </a:pPr>
            <a:r>
              <a:t/>
            </a:r>
            <a:endParaRPr/>
          </a:p>
          <a:p>
            <a:pPr indent="0" lvl="0" marL="0" rtl="0" algn="ctr">
              <a:lnSpc>
                <a:spcPct val="100000"/>
              </a:lnSpc>
              <a:spcBef>
                <a:spcPts val="640"/>
              </a:spcBef>
              <a:spcAft>
                <a:spcPts val="0"/>
              </a:spcAft>
              <a:buSzPts val="1400"/>
              <a:buNone/>
            </a:pPr>
            <a:r>
              <a:t/>
            </a:r>
            <a:endParaRPr/>
          </a:p>
          <a:p>
            <a:pPr indent="0" lvl="0" marL="0" rtl="0" algn="ctr">
              <a:lnSpc>
                <a:spcPct val="100000"/>
              </a:lnSpc>
              <a:spcBef>
                <a:spcPts val="640"/>
              </a:spcBef>
              <a:spcAft>
                <a:spcPts val="0"/>
              </a:spcAft>
              <a:buSzPts val="1400"/>
              <a:buNone/>
            </a:pPr>
            <a:r>
              <a:t/>
            </a:r>
            <a:endParaRPr/>
          </a:p>
          <a:p>
            <a:pPr indent="0" lvl="0" marL="0" rtl="0" algn="ctr">
              <a:lnSpc>
                <a:spcPct val="100000"/>
              </a:lnSpc>
              <a:spcBef>
                <a:spcPts val="640"/>
              </a:spcBef>
              <a:spcAft>
                <a:spcPts val="0"/>
              </a:spcAft>
              <a:buSzPts val="1400"/>
              <a:buNone/>
            </a:pPr>
            <a:r>
              <a:t/>
            </a:r>
            <a:endParaRPr/>
          </a:p>
          <a:p>
            <a:pPr indent="0" lvl="0" marL="0" rtl="0" algn="ctr">
              <a:lnSpc>
                <a:spcPct val="100000"/>
              </a:lnSpc>
              <a:spcBef>
                <a:spcPts val="640"/>
              </a:spcBef>
              <a:spcAft>
                <a:spcPts val="0"/>
              </a:spcAft>
              <a:buSzPts val="1400"/>
              <a:buNone/>
            </a:pPr>
            <a:r>
              <a:rPr lang="nl-NL"/>
              <a:t>Schrijf je nu in voor het CS010 gran fondo team: </a:t>
            </a:r>
            <a:r>
              <a:rPr lang="nl-NL" u="sng">
                <a:solidFill>
                  <a:schemeClr val="hlink"/>
                </a:solidFill>
                <a:hlinkClick r:id="rId3"/>
              </a:rPr>
              <a:t>https://forms.gle/UGo9gTXEYKELf3Bq7</a:t>
            </a:r>
            <a:endParaRPr/>
          </a:p>
          <a:p>
            <a:pPr indent="0" lvl="0" marL="0" rtl="0" algn="ctr">
              <a:lnSpc>
                <a:spcPct val="100000"/>
              </a:lnSpc>
              <a:spcBef>
                <a:spcPts val="640"/>
              </a:spcBef>
              <a:spcAft>
                <a:spcPts val="0"/>
              </a:spcAft>
              <a:buSzPts val="1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3"/>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400"/>
              <a:buFont typeface="Arial"/>
              <a:buNone/>
            </a:pPr>
            <a:r>
              <a:rPr b="1" lang="nl-NL" sz="2400"/>
              <a:t>Wat is een cyclo of gran fondo?</a:t>
            </a:r>
            <a:r>
              <a:rPr lang="nl-NL" sz="2400"/>
              <a:t>	</a:t>
            </a:r>
            <a:endParaRPr/>
          </a:p>
        </p:txBody>
      </p:sp>
      <p:sp>
        <p:nvSpPr>
          <p:cNvPr id="83" name="Google Shape;83;p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0"/>
              </a:spcBef>
              <a:spcAft>
                <a:spcPts val="0"/>
              </a:spcAft>
              <a:buClr>
                <a:schemeClr val="dk1"/>
              </a:buClr>
              <a:buSzPts val="1800"/>
              <a:buFont typeface="Arial"/>
              <a:buChar char="•"/>
            </a:pPr>
            <a:r>
              <a:rPr b="1" lang="nl-NL" sz="1800"/>
              <a:t>Een cyclo/gran fondo is een tocht over lange afstand waarbij: </a:t>
            </a:r>
            <a:endParaRPr/>
          </a:p>
          <a:p>
            <a:pPr indent="-25400" lvl="0" marL="342900" rtl="0" algn="l">
              <a:lnSpc>
                <a:spcPct val="100000"/>
              </a:lnSpc>
              <a:spcBef>
                <a:spcPts val="640"/>
              </a:spcBef>
              <a:spcAft>
                <a:spcPts val="0"/>
              </a:spcAft>
              <a:buClr>
                <a:schemeClr val="dk1"/>
              </a:buClr>
              <a:buSzPts val="1800"/>
              <a:buFont typeface="Arial"/>
              <a:buNone/>
            </a:pPr>
            <a:r>
              <a:t/>
            </a:r>
            <a:endParaRPr b="1" sz="1800"/>
          </a:p>
          <a:p>
            <a:pPr indent="-114300" lvl="1" marL="742950" rtl="0" algn="l">
              <a:lnSpc>
                <a:spcPct val="100000"/>
              </a:lnSpc>
              <a:spcBef>
                <a:spcPts val="560"/>
              </a:spcBef>
              <a:spcAft>
                <a:spcPts val="0"/>
              </a:spcAft>
              <a:buSzPts val="1800"/>
              <a:buFont typeface="Noto Sans Symbols"/>
              <a:buChar char="⮚"/>
            </a:pPr>
            <a:r>
              <a:rPr lang="nl-NL" sz="1800"/>
              <a:t>Alle deelnemers tegelijkertijd van start gaan; </a:t>
            </a:r>
            <a:endParaRPr/>
          </a:p>
          <a:p>
            <a:pPr indent="0" lvl="1" marL="742950" rtl="0" algn="l">
              <a:lnSpc>
                <a:spcPct val="100000"/>
              </a:lnSpc>
              <a:spcBef>
                <a:spcPts val="560"/>
              </a:spcBef>
              <a:spcAft>
                <a:spcPts val="0"/>
              </a:spcAft>
              <a:buSzPts val="1800"/>
              <a:buFont typeface="Noto Sans Symbols"/>
              <a:buNone/>
            </a:pPr>
            <a:r>
              <a:t/>
            </a:r>
            <a:endParaRPr sz="1800"/>
          </a:p>
          <a:p>
            <a:pPr indent="-114300" lvl="1" marL="742950" rtl="0" algn="l">
              <a:lnSpc>
                <a:spcPct val="100000"/>
              </a:lnSpc>
              <a:spcBef>
                <a:spcPts val="560"/>
              </a:spcBef>
              <a:spcAft>
                <a:spcPts val="0"/>
              </a:spcAft>
              <a:buSzPts val="1800"/>
              <a:buFont typeface="Noto Sans Symbols"/>
              <a:buChar char="⮚"/>
            </a:pPr>
            <a:r>
              <a:rPr lang="nl-NL" sz="1800"/>
              <a:t>Tijdsregistratie wordt gedaan van alle deelnemers; </a:t>
            </a:r>
            <a:endParaRPr/>
          </a:p>
          <a:p>
            <a:pPr indent="0" lvl="1" marL="742950" rtl="0" algn="l">
              <a:lnSpc>
                <a:spcPct val="100000"/>
              </a:lnSpc>
              <a:spcBef>
                <a:spcPts val="560"/>
              </a:spcBef>
              <a:spcAft>
                <a:spcPts val="0"/>
              </a:spcAft>
              <a:buSzPts val="1800"/>
              <a:buFont typeface="Noto Sans Symbols"/>
              <a:buNone/>
            </a:pPr>
            <a:r>
              <a:t/>
            </a:r>
            <a:endParaRPr sz="1800"/>
          </a:p>
          <a:p>
            <a:pPr indent="-114300" lvl="1" marL="742950" rtl="0" algn="l">
              <a:lnSpc>
                <a:spcPct val="100000"/>
              </a:lnSpc>
              <a:spcBef>
                <a:spcPts val="560"/>
              </a:spcBef>
              <a:spcAft>
                <a:spcPts val="0"/>
              </a:spcAft>
              <a:buSzPts val="1800"/>
              <a:buFont typeface="Noto Sans Symbols"/>
              <a:buChar char="⮚"/>
            </a:pPr>
            <a:r>
              <a:rPr lang="nl-NL" sz="1800"/>
              <a:t>Een algemeen klassement wordt opgemaakt; </a:t>
            </a:r>
            <a:endParaRPr/>
          </a:p>
          <a:p>
            <a:pPr indent="0" lvl="1" marL="742950" rtl="0" algn="l">
              <a:lnSpc>
                <a:spcPct val="100000"/>
              </a:lnSpc>
              <a:spcBef>
                <a:spcPts val="560"/>
              </a:spcBef>
              <a:spcAft>
                <a:spcPts val="0"/>
              </a:spcAft>
              <a:buSzPts val="1800"/>
              <a:buFont typeface="Noto Sans Symbols"/>
              <a:buNone/>
            </a:pPr>
            <a:r>
              <a:t/>
            </a:r>
            <a:endParaRPr sz="1800"/>
          </a:p>
          <a:p>
            <a:pPr indent="-114300" lvl="1" marL="742950" rtl="0" algn="l">
              <a:lnSpc>
                <a:spcPct val="100000"/>
              </a:lnSpc>
              <a:spcBef>
                <a:spcPts val="560"/>
              </a:spcBef>
              <a:spcAft>
                <a:spcPts val="0"/>
              </a:spcAft>
              <a:buSzPts val="1800"/>
              <a:buFont typeface="Noto Sans Symbols"/>
              <a:buChar char="⮚"/>
            </a:pPr>
            <a:r>
              <a:rPr lang="nl-NL" sz="1800"/>
              <a:t>Een brevet kan verdienen (goud/zilver/brons). </a:t>
            </a:r>
            <a:endParaRPr/>
          </a:p>
          <a:p>
            <a:pPr indent="-19050" lvl="1" marL="742950" rtl="0" algn="l">
              <a:lnSpc>
                <a:spcPct val="100000"/>
              </a:lnSpc>
              <a:spcBef>
                <a:spcPts val="560"/>
              </a:spcBef>
              <a:spcAft>
                <a:spcPts val="0"/>
              </a:spcAft>
              <a:buSzPts val="1400"/>
              <a:buNone/>
            </a:pPr>
            <a:r>
              <a:t/>
            </a:r>
            <a:endParaRPr/>
          </a:p>
          <a:p>
            <a:pPr indent="-19050" lvl="1" marL="742950" rtl="0" algn="l">
              <a:lnSpc>
                <a:spcPct val="100000"/>
              </a:lnSpc>
              <a:spcBef>
                <a:spcPts val="560"/>
              </a:spcBef>
              <a:spcAft>
                <a:spcPts val="0"/>
              </a:spcAft>
              <a:buSzPts val="1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4"/>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4400"/>
              <a:buFont typeface="Arial"/>
              <a:buNone/>
            </a:pPr>
            <a:r>
              <a:rPr lang="nl-NL" sz="4400"/>
              <a:t>Les trois ballons</a:t>
            </a:r>
            <a:endParaRPr/>
          </a:p>
        </p:txBody>
      </p:sp>
      <p:pic>
        <p:nvPicPr>
          <p:cNvPr descr="profil 22" id="89" name="Google Shape;89;p4"/>
          <p:cNvPicPr preferRelativeResize="0"/>
          <p:nvPr/>
        </p:nvPicPr>
        <p:blipFill rotWithShape="1">
          <a:blip r:embed="rId3">
            <a:alphaModFix/>
          </a:blip>
          <a:srcRect b="0" l="0" r="0" t="0"/>
          <a:stretch/>
        </p:blipFill>
        <p:spPr>
          <a:xfrm>
            <a:off x="107504" y="1628800"/>
            <a:ext cx="8328942" cy="38952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descr="http://www.marmottegranfondoseries.com/images/profilsCourses/profil1.gif" id="94" name="Google Shape;94;p5"/>
          <p:cNvPicPr preferRelativeResize="0"/>
          <p:nvPr/>
        </p:nvPicPr>
        <p:blipFill rotWithShape="1">
          <a:blip r:embed="rId3">
            <a:alphaModFix/>
          </a:blip>
          <a:srcRect b="0" l="0" r="0" t="0"/>
          <a:stretch/>
        </p:blipFill>
        <p:spPr>
          <a:xfrm>
            <a:off x="179512" y="1152637"/>
            <a:ext cx="8870643" cy="41485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6"/>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800"/>
              <a:buFont typeface="Arial"/>
              <a:buNone/>
            </a:pPr>
            <a:r>
              <a:rPr b="1" lang="nl-NL" sz="2800"/>
              <a:t>CS010 GranFondo Team</a:t>
            </a:r>
            <a:endParaRPr/>
          </a:p>
        </p:txBody>
      </p:sp>
      <p:sp>
        <p:nvSpPr>
          <p:cNvPr id="100" name="Google Shape;100;p6"/>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p>
            <a:pPr indent="0" lvl="0" marL="203200" rtl="0" algn="l">
              <a:lnSpc>
                <a:spcPct val="100000"/>
              </a:lnSpc>
              <a:spcBef>
                <a:spcPts val="0"/>
              </a:spcBef>
              <a:spcAft>
                <a:spcPts val="0"/>
              </a:spcAft>
              <a:buSzPts val="2400"/>
              <a:buNone/>
            </a:pPr>
            <a:r>
              <a:rPr b="1" lang="nl-NL" sz="2400"/>
              <a:t>2019:</a:t>
            </a:r>
            <a:endParaRPr/>
          </a:p>
          <a:p>
            <a:pPr indent="-139700" lvl="0" marL="342900" rtl="0" algn="l">
              <a:lnSpc>
                <a:spcPct val="100000"/>
              </a:lnSpc>
              <a:spcBef>
                <a:spcPts val="640"/>
              </a:spcBef>
              <a:spcAft>
                <a:spcPts val="0"/>
              </a:spcAft>
              <a:buSzPts val="2000"/>
              <a:buFont typeface="Arial"/>
              <a:buChar char="-"/>
            </a:pPr>
            <a:r>
              <a:rPr lang="nl-NL" sz="2000"/>
              <a:t>Trainingen</a:t>
            </a:r>
            <a:endParaRPr/>
          </a:p>
          <a:p>
            <a:pPr indent="-12700" lvl="0" marL="342900" rtl="0" algn="l">
              <a:lnSpc>
                <a:spcPct val="100000"/>
              </a:lnSpc>
              <a:spcBef>
                <a:spcPts val="640"/>
              </a:spcBef>
              <a:spcAft>
                <a:spcPts val="0"/>
              </a:spcAft>
              <a:buSzPts val="2000"/>
              <a:buFont typeface="Arial"/>
              <a:buNone/>
            </a:pPr>
            <a:r>
              <a:t/>
            </a:r>
            <a:endParaRPr sz="2000"/>
          </a:p>
          <a:p>
            <a:pPr indent="-139700" lvl="0" marL="342900" rtl="0" algn="l">
              <a:lnSpc>
                <a:spcPct val="100000"/>
              </a:lnSpc>
              <a:spcBef>
                <a:spcPts val="640"/>
              </a:spcBef>
              <a:spcAft>
                <a:spcPts val="0"/>
              </a:spcAft>
              <a:buSzPts val="2000"/>
              <a:buFont typeface="Arial"/>
              <a:buChar char="-"/>
            </a:pPr>
            <a:r>
              <a:rPr lang="nl-NL" sz="2000"/>
              <a:t>Gezamenlijk de volgende cyclo’s gereden:</a:t>
            </a:r>
            <a:endParaRPr/>
          </a:p>
          <a:p>
            <a:pPr indent="-127000" lvl="1" marL="742950" rtl="0" algn="l">
              <a:lnSpc>
                <a:spcPct val="100000"/>
              </a:lnSpc>
              <a:spcBef>
                <a:spcPts val="560"/>
              </a:spcBef>
              <a:spcAft>
                <a:spcPts val="0"/>
              </a:spcAft>
              <a:buSzPts val="2000"/>
              <a:buFont typeface="Noto Sans Symbols"/>
              <a:buChar char="⮚"/>
            </a:pPr>
            <a:r>
              <a:rPr lang="nl-NL" sz="2000"/>
              <a:t>Cyclo Espace</a:t>
            </a:r>
            <a:endParaRPr sz="2000"/>
          </a:p>
          <a:p>
            <a:pPr indent="-127000" lvl="1" marL="742950" rtl="0" algn="l">
              <a:lnSpc>
                <a:spcPct val="100000"/>
              </a:lnSpc>
              <a:spcBef>
                <a:spcPts val="560"/>
              </a:spcBef>
              <a:spcAft>
                <a:spcPts val="0"/>
              </a:spcAft>
              <a:buSzPts val="2000"/>
              <a:buFont typeface="Noto Sans Symbols"/>
              <a:buChar char="⮚"/>
            </a:pPr>
            <a:r>
              <a:rPr lang="nl-NL" sz="2000"/>
              <a:t>Schleck Gran Fondo</a:t>
            </a:r>
            <a:endParaRPr sz="2000"/>
          </a:p>
          <a:p>
            <a:pPr indent="-127000" lvl="1" marL="742950" rtl="0" algn="l">
              <a:lnSpc>
                <a:spcPct val="100000"/>
              </a:lnSpc>
              <a:spcBef>
                <a:spcPts val="560"/>
              </a:spcBef>
              <a:spcAft>
                <a:spcPts val="0"/>
              </a:spcAft>
              <a:buSzPts val="2000"/>
              <a:buFont typeface="Noto Sans Symbols"/>
              <a:buChar char="⮚"/>
            </a:pPr>
            <a:r>
              <a:rPr lang="nl-NL" sz="2000"/>
              <a:t>Marmotte Alpes</a:t>
            </a:r>
            <a:endParaRPr sz="2000"/>
          </a:p>
          <a:p>
            <a:pPr indent="-127000" lvl="1" marL="742950" rtl="0" algn="l">
              <a:lnSpc>
                <a:spcPct val="100000"/>
              </a:lnSpc>
              <a:spcBef>
                <a:spcPts val="560"/>
              </a:spcBef>
              <a:spcAft>
                <a:spcPts val="0"/>
              </a:spcAft>
              <a:buSzPts val="2000"/>
              <a:buFont typeface="Noto Sans Symbols"/>
              <a:buChar char="⮚"/>
            </a:pPr>
            <a:r>
              <a:rPr lang="nl-NL" sz="2000"/>
              <a:t>Velomediane Criquiélion</a:t>
            </a:r>
            <a:endParaRPr sz="2000"/>
          </a:p>
          <a:p>
            <a:pPr indent="0" lvl="1" marL="742950" rtl="0" algn="l">
              <a:lnSpc>
                <a:spcPct val="100000"/>
              </a:lnSpc>
              <a:spcBef>
                <a:spcPts val="560"/>
              </a:spcBef>
              <a:spcAft>
                <a:spcPts val="0"/>
              </a:spcAft>
              <a:buSzPts val="2000"/>
              <a:buFont typeface="Noto Sans Symbols"/>
              <a:buNone/>
            </a:pPr>
            <a:r>
              <a:t/>
            </a:r>
            <a:endParaRPr sz="2000"/>
          </a:p>
          <a:p>
            <a:pPr indent="0" lvl="1" marL="635000" rtl="0" algn="l">
              <a:lnSpc>
                <a:spcPct val="100000"/>
              </a:lnSpc>
              <a:spcBef>
                <a:spcPts val="560"/>
              </a:spcBef>
              <a:spcAft>
                <a:spcPts val="0"/>
              </a:spcAft>
              <a:buSzPts val="2000"/>
              <a:buNone/>
            </a:pPr>
            <a:r>
              <a:t/>
            </a:r>
            <a:endParaRPr sz="2000"/>
          </a:p>
          <a:p>
            <a:pPr indent="0" lvl="1" marL="742950" rtl="0" algn="l">
              <a:lnSpc>
                <a:spcPct val="100000"/>
              </a:lnSpc>
              <a:spcBef>
                <a:spcPts val="560"/>
              </a:spcBef>
              <a:spcAft>
                <a:spcPts val="0"/>
              </a:spcAft>
              <a:buSzPts val="2000"/>
              <a:buFont typeface="Noto Sans Symbols"/>
              <a:buNone/>
            </a:pPr>
            <a:r>
              <a:t/>
            </a:r>
            <a:endParaRPr sz="2000"/>
          </a:p>
          <a:p>
            <a:pPr indent="0" lvl="0" marL="342900" rtl="0" algn="l">
              <a:lnSpc>
                <a:spcPct val="100000"/>
              </a:lnSpc>
              <a:spcBef>
                <a:spcPts val="640"/>
              </a:spcBef>
              <a:spcAft>
                <a:spcPts val="0"/>
              </a:spcAft>
              <a:buSzPts val="2400"/>
              <a:buFont typeface="Arial"/>
              <a:buNone/>
            </a:pPr>
            <a:r>
              <a:t/>
            </a:r>
            <a:endParaRPr b="1" sz="2400"/>
          </a:p>
          <a:p>
            <a:pPr indent="0" lvl="0" marL="342900" rtl="0" algn="l">
              <a:lnSpc>
                <a:spcPct val="100000"/>
              </a:lnSpc>
              <a:spcBef>
                <a:spcPts val="640"/>
              </a:spcBef>
              <a:spcAft>
                <a:spcPts val="0"/>
              </a:spcAft>
              <a:buClr>
                <a:schemeClr val="dk1"/>
              </a:buClr>
              <a:buSzPts val="2400"/>
              <a:buFont typeface="Arial"/>
              <a:buNone/>
            </a:pPr>
            <a:r>
              <a:t/>
            </a:r>
            <a:endParaRPr sz="2400"/>
          </a:p>
          <a:p>
            <a:pPr indent="0" lvl="1" marL="635000" rtl="0" algn="l">
              <a:lnSpc>
                <a:spcPct val="100000"/>
              </a:lnSpc>
              <a:spcBef>
                <a:spcPts val="560"/>
              </a:spcBef>
              <a:spcAft>
                <a:spcPts val="0"/>
              </a:spcAft>
              <a:buSzPts val="1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7"/>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3200"/>
              <a:buFont typeface="Arial"/>
              <a:buNone/>
            </a:pPr>
            <a:r>
              <a:rPr b="1" lang="nl-NL" sz="3200"/>
              <a:t>Aanpak 2020</a:t>
            </a:r>
            <a:endParaRPr/>
          </a:p>
        </p:txBody>
      </p:sp>
      <p:sp>
        <p:nvSpPr>
          <p:cNvPr id="106" name="Google Shape;106;p7"/>
          <p:cNvSpPr txBox="1"/>
          <p:nvPr>
            <p:ph idx="1" type="body"/>
          </p:nvPr>
        </p:nvSpPr>
        <p:spPr>
          <a:xfrm>
            <a:off x="457200" y="1417650"/>
            <a:ext cx="8229600" cy="4526100"/>
          </a:xfrm>
          <a:prstGeom prst="rect">
            <a:avLst/>
          </a:prstGeom>
          <a:noFill/>
          <a:ln>
            <a:noFill/>
          </a:ln>
        </p:spPr>
        <p:txBody>
          <a:bodyPr anchorCtr="0" anchor="t" bIns="91425" lIns="91425" spcFirstLastPara="1" rIns="91425" wrap="square" tIns="91425">
            <a:noAutofit/>
          </a:bodyPr>
          <a:lstStyle/>
          <a:p>
            <a:pPr indent="-139700" lvl="0" marL="342900" rtl="0" algn="l">
              <a:lnSpc>
                <a:spcPct val="100000"/>
              </a:lnSpc>
              <a:spcBef>
                <a:spcPts val="0"/>
              </a:spcBef>
              <a:spcAft>
                <a:spcPts val="0"/>
              </a:spcAft>
              <a:buClr>
                <a:schemeClr val="dk1"/>
              </a:buClr>
              <a:buSzPts val="1800"/>
              <a:buFont typeface="Arial"/>
              <a:buChar char="•"/>
            </a:pPr>
            <a:r>
              <a:rPr lang="nl-NL" sz="1800"/>
              <a:t>1x in 4-6 weken op zondag een training (150-200+km).</a:t>
            </a:r>
            <a:endParaRPr/>
          </a:p>
          <a:p>
            <a:pPr indent="-107950" lvl="1" marL="742950" rtl="0" algn="l">
              <a:lnSpc>
                <a:spcPct val="100000"/>
              </a:lnSpc>
              <a:spcBef>
                <a:spcPts val="560"/>
              </a:spcBef>
              <a:spcAft>
                <a:spcPts val="0"/>
              </a:spcAft>
              <a:buSzPts val="1400"/>
              <a:buChar char="–"/>
            </a:pPr>
            <a:r>
              <a:rPr lang="nl-NL"/>
              <a:t>29 december 2019: Oliebollenrit CS030</a:t>
            </a:r>
            <a:endParaRPr/>
          </a:p>
          <a:p>
            <a:pPr indent="-107950" lvl="1" marL="742950" rtl="0" algn="l">
              <a:lnSpc>
                <a:spcPct val="100000"/>
              </a:lnSpc>
              <a:spcBef>
                <a:spcPts val="560"/>
              </a:spcBef>
              <a:spcAft>
                <a:spcPts val="0"/>
              </a:spcAft>
              <a:buSzPts val="1400"/>
              <a:buChar char="–"/>
            </a:pPr>
            <a:r>
              <a:rPr lang="nl-NL"/>
              <a:t>26 januari 2020 </a:t>
            </a:r>
            <a:endParaRPr/>
          </a:p>
          <a:p>
            <a:pPr indent="-107950" lvl="1" marL="742950" rtl="0" algn="l">
              <a:lnSpc>
                <a:spcPct val="100000"/>
              </a:lnSpc>
              <a:spcBef>
                <a:spcPts val="560"/>
              </a:spcBef>
              <a:spcAft>
                <a:spcPts val="0"/>
              </a:spcAft>
              <a:buSzPts val="1400"/>
              <a:buChar char="–"/>
            </a:pPr>
            <a:r>
              <a:rPr lang="nl-NL"/>
              <a:t>1 maart 2020</a:t>
            </a:r>
            <a:endParaRPr/>
          </a:p>
          <a:p>
            <a:pPr indent="-107950" lvl="1" marL="742950" rtl="0" algn="l">
              <a:lnSpc>
                <a:spcPct val="100000"/>
              </a:lnSpc>
              <a:spcBef>
                <a:spcPts val="560"/>
              </a:spcBef>
              <a:spcAft>
                <a:spcPts val="0"/>
              </a:spcAft>
              <a:buSzPts val="1400"/>
              <a:buChar char="–"/>
            </a:pPr>
            <a:r>
              <a:rPr lang="nl-NL"/>
              <a:t>29 maart 2020</a:t>
            </a:r>
            <a:endParaRPr/>
          </a:p>
          <a:p>
            <a:pPr indent="-107950" lvl="1" marL="742950" rtl="0" algn="l">
              <a:lnSpc>
                <a:spcPct val="100000"/>
              </a:lnSpc>
              <a:spcBef>
                <a:spcPts val="560"/>
              </a:spcBef>
              <a:spcAft>
                <a:spcPts val="0"/>
              </a:spcAft>
              <a:buSzPts val="1400"/>
              <a:buChar char="–"/>
            </a:pPr>
            <a:r>
              <a:rPr lang="nl-NL"/>
              <a:t>26 april 2020 (op locatie in de Eifel)</a:t>
            </a:r>
            <a:endParaRPr/>
          </a:p>
          <a:p>
            <a:pPr indent="-107950" lvl="1" marL="742950" rtl="0" algn="l">
              <a:lnSpc>
                <a:spcPct val="100000"/>
              </a:lnSpc>
              <a:spcBef>
                <a:spcPts val="560"/>
              </a:spcBef>
              <a:spcAft>
                <a:spcPts val="0"/>
              </a:spcAft>
              <a:buSzPts val="1400"/>
              <a:buChar char="–"/>
            </a:pPr>
            <a:r>
              <a:rPr lang="nl-NL"/>
              <a:t>7 juni 2020</a:t>
            </a:r>
            <a:endParaRPr/>
          </a:p>
          <a:p>
            <a:pPr indent="-107950" lvl="1" marL="742950" rtl="0" algn="l">
              <a:lnSpc>
                <a:spcPct val="100000"/>
              </a:lnSpc>
              <a:spcBef>
                <a:spcPts val="560"/>
              </a:spcBef>
              <a:spcAft>
                <a:spcPts val="0"/>
              </a:spcAft>
              <a:buSzPts val="1400"/>
              <a:buChar char="–"/>
            </a:pPr>
            <a:r>
              <a:rPr lang="nl-NL"/>
              <a:t>19 juli 2020</a:t>
            </a:r>
            <a:endParaRPr/>
          </a:p>
          <a:p>
            <a:pPr indent="-107950" lvl="1" marL="742950" rtl="0" algn="l">
              <a:lnSpc>
                <a:spcPct val="100000"/>
              </a:lnSpc>
              <a:spcBef>
                <a:spcPts val="560"/>
              </a:spcBef>
              <a:spcAft>
                <a:spcPts val="0"/>
              </a:spcAft>
              <a:buSzPts val="1400"/>
              <a:buChar char="–"/>
            </a:pPr>
            <a:r>
              <a:rPr lang="nl-NL"/>
              <a:t>16 augustus 2020 </a:t>
            </a:r>
            <a:endParaRPr/>
          </a:p>
          <a:p>
            <a:pPr indent="-50800" lvl="0" marL="342900" rtl="0" algn="l">
              <a:lnSpc>
                <a:spcPct val="100000"/>
              </a:lnSpc>
              <a:spcBef>
                <a:spcPts val="640"/>
              </a:spcBef>
              <a:spcAft>
                <a:spcPts val="0"/>
              </a:spcAft>
              <a:buClr>
                <a:schemeClr val="dk1"/>
              </a:buClr>
              <a:buSzPts val="1400"/>
              <a:buFont typeface="Arial"/>
              <a:buNone/>
            </a:pPr>
            <a:r>
              <a:t/>
            </a:r>
            <a:endParaRPr/>
          </a:p>
          <a:p>
            <a:pPr indent="-139700" lvl="0" marL="342900" rtl="0" algn="l">
              <a:lnSpc>
                <a:spcPct val="100000"/>
              </a:lnSpc>
              <a:spcBef>
                <a:spcPts val="640"/>
              </a:spcBef>
              <a:spcAft>
                <a:spcPts val="0"/>
              </a:spcAft>
              <a:buClr>
                <a:schemeClr val="dk1"/>
              </a:buClr>
              <a:buSzPts val="1400"/>
              <a:buFont typeface="Arial"/>
              <a:buChar char="•"/>
            </a:pPr>
            <a:r>
              <a:rPr lang="nl-NL"/>
              <a:t>Indien mogelijk bij cyclo’s in Duitsland en Benelux eigen bevoorrading (evt. gezamenlijk met CS030) en bekijken opties ondersteuning Koers.cc</a:t>
            </a:r>
            <a:endParaRPr/>
          </a:p>
          <a:p>
            <a:pPr indent="0" lvl="0" marL="342900" rtl="0" algn="l">
              <a:lnSpc>
                <a:spcPct val="100000"/>
              </a:lnSpc>
              <a:spcBef>
                <a:spcPts val="640"/>
              </a:spcBef>
              <a:spcAft>
                <a:spcPts val="0"/>
              </a:spcAft>
              <a:buSzPts val="1400"/>
              <a:buNone/>
            </a:pPr>
            <a:r>
              <a:t/>
            </a:r>
            <a:endParaRPr/>
          </a:p>
          <a:p>
            <a:pPr indent="-139700" lvl="0" marL="342900" rtl="0" algn="l">
              <a:lnSpc>
                <a:spcPct val="100000"/>
              </a:lnSpc>
              <a:spcBef>
                <a:spcPts val="640"/>
              </a:spcBef>
              <a:spcAft>
                <a:spcPts val="0"/>
              </a:spcAft>
              <a:buSzPts val="1400"/>
              <a:buChar char="•"/>
            </a:pPr>
            <a:r>
              <a:rPr lang="nl-NL"/>
              <a:t>Trainingreis Calpe, trainingsweekend Eiffel en mogelijk nog aansluiten bij trainingsweekend GF team CS030</a:t>
            </a:r>
            <a:endParaRPr/>
          </a:p>
          <a:p>
            <a:pPr indent="-50800" lvl="0" marL="342900" rtl="0" algn="l">
              <a:lnSpc>
                <a:spcPct val="100000"/>
              </a:lnSpc>
              <a:spcBef>
                <a:spcPts val="640"/>
              </a:spcBef>
              <a:spcAft>
                <a:spcPts val="0"/>
              </a:spcAft>
              <a:buClr>
                <a:schemeClr val="dk1"/>
              </a:buClr>
              <a:buSzPts val="14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8"/>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800"/>
              <a:buFont typeface="Arial"/>
              <a:buNone/>
            </a:pPr>
            <a:r>
              <a:rPr b="1" lang="nl-NL" sz="2800"/>
              <a:t>Voorwaarden voor deelname</a:t>
            </a:r>
            <a:endParaRPr/>
          </a:p>
        </p:txBody>
      </p:sp>
      <p:sp>
        <p:nvSpPr>
          <p:cNvPr id="112" name="Google Shape;112;p8"/>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t/>
            </a:r>
            <a:endParaRPr sz="1800"/>
          </a:p>
          <a:p>
            <a:pPr indent="-139700" lvl="0" marL="342900" rtl="0" algn="l">
              <a:lnSpc>
                <a:spcPct val="100000"/>
              </a:lnSpc>
              <a:spcBef>
                <a:spcPts val="640"/>
              </a:spcBef>
              <a:spcAft>
                <a:spcPts val="0"/>
              </a:spcAft>
              <a:buClr>
                <a:schemeClr val="dk1"/>
              </a:buClr>
              <a:buSzPts val="1800"/>
              <a:buFont typeface="Arial"/>
              <a:buChar char="•"/>
            </a:pPr>
            <a:r>
              <a:rPr b="1" lang="nl-NL" sz="1800"/>
              <a:t>Voorwaarden deelname: </a:t>
            </a:r>
            <a:endParaRPr/>
          </a:p>
          <a:p>
            <a:pPr indent="-107950" lvl="1" marL="742950" rtl="0" algn="l">
              <a:lnSpc>
                <a:spcPct val="100000"/>
              </a:lnSpc>
              <a:spcBef>
                <a:spcPts val="560"/>
              </a:spcBef>
              <a:spcAft>
                <a:spcPts val="0"/>
              </a:spcAft>
              <a:buSzPts val="1500"/>
              <a:buFont typeface="Noto Sans Symbols"/>
              <a:buChar char="⮚"/>
            </a:pPr>
            <a:r>
              <a:rPr lang="nl-NL" sz="1500"/>
              <a:t>Deelname aan minimaal 1 cyclo. Daarnaast als doel om er gemiddeld 2 per persoon te gaan rijden </a:t>
            </a:r>
            <a:endParaRPr/>
          </a:p>
          <a:p>
            <a:pPr indent="-12700" lvl="1" marL="742950" rtl="0" algn="l">
              <a:lnSpc>
                <a:spcPct val="100000"/>
              </a:lnSpc>
              <a:spcBef>
                <a:spcPts val="560"/>
              </a:spcBef>
              <a:spcAft>
                <a:spcPts val="0"/>
              </a:spcAft>
              <a:buSzPts val="1500"/>
              <a:buFont typeface="Noto Sans Symbols"/>
              <a:buNone/>
            </a:pPr>
            <a:r>
              <a:t/>
            </a:r>
            <a:endParaRPr sz="1500"/>
          </a:p>
          <a:p>
            <a:pPr indent="0" lvl="1" marL="342900" rtl="0" algn="l">
              <a:lnSpc>
                <a:spcPct val="100000"/>
              </a:lnSpc>
              <a:spcBef>
                <a:spcPts val="560"/>
              </a:spcBef>
              <a:spcAft>
                <a:spcPts val="0"/>
              </a:spcAft>
              <a:buSzPts val="1500"/>
              <a:buNone/>
            </a:pPr>
            <a:r>
              <a:rPr lang="nl-NL" sz="1500"/>
              <a:t>En :</a:t>
            </a:r>
            <a:endParaRPr/>
          </a:p>
          <a:p>
            <a:pPr indent="0" lvl="1" marL="342900" rtl="0" algn="l">
              <a:lnSpc>
                <a:spcPct val="100000"/>
              </a:lnSpc>
              <a:spcBef>
                <a:spcPts val="560"/>
              </a:spcBef>
              <a:spcAft>
                <a:spcPts val="0"/>
              </a:spcAft>
              <a:buSzPts val="1500"/>
              <a:buNone/>
            </a:pPr>
            <a:r>
              <a:t/>
            </a:r>
            <a:endParaRPr sz="1500"/>
          </a:p>
          <a:p>
            <a:pPr indent="-107950" lvl="1" marL="742950" rtl="0" algn="l">
              <a:lnSpc>
                <a:spcPct val="100000"/>
              </a:lnSpc>
              <a:spcBef>
                <a:spcPts val="560"/>
              </a:spcBef>
              <a:spcAft>
                <a:spcPts val="0"/>
              </a:spcAft>
              <a:buSzPts val="1500"/>
              <a:buFont typeface="Noto Sans Symbols"/>
              <a:buChar char="⮚"/>
            </a:pPr>
            <a:r>
              <a:rPr lang="nl-NL" sz="1500"/>
              <a:t>Het wordt gewaardeerd als je een keer kan helpen bij de bevoorrading tijdens een cyclo, zeker als je van plan bent meerdere cyclo’s te gaan rijden :). Als je iemand weet die wil helpen daarbij horen we dat ook graag!</a:t>
            </a:r>
            <a:endParaRPr/>
          </a:p>
          <a:p>
            <a:pPr indent="-12700" lvl="1" marL="742950" rtl="0" algn="l">
              <a:lnSpc>
                <a:spcPct val="100000"/>
              </a:lnSpc>
              <a:spcBef>
                <a:spcPts val="560"/>
              </a:spcBef>
              <a:spcAft>
                <a:spcPts val="0"/>
              </a:spcAft>
              <a:buSzPts val="1500"/>
              <a:buFont typeface="Noto Sans Symbols"/>
              <a:buNone/>
            </a:pPr>
            <a:r>
              <a:t/>
            </a:r>
            <a:endParaRPr sz="1500"/>
          </a:p>
          <a:p>
            <a:pPr indent="0" lvl="0" marL="0" rtl="0" algn="l">
              <a:lnSpc>
                <a:spcPct val="100000"/>
              </a:lnSpc>
              <a:spcBef>
                <a:spcPts val="640"/>
              </a:spcBef>
              <a:spcAft>
                <a:spcPts val="0"/>
              </a:spcAft>
              <a:buSzPts val="1800"/>
              <a:buNone/>
            </a:pPr>
            <a:r>
              <a:rPr lang="nl-NL" sz="1800"/>
              <a:t>NB: De cyclo’s hoeven niet uitsluitend de cyclo’s te zijn uit de kalender, andere cyclo’s kunnen natuurlijk ook. </a:t>
            </a:r>
            <a:endParaRPr/>
          </a:p>
          <a:p>
            <a:pPr indent="0" lvl="1" marL="342900" rtl="0" algn="l">
              <a:lnSpc>
                <a:spcPct val="100000"/>
              </a:lnSpc>
              <a:spcBef>
                <a:spcPts val="560"/>
              </a:spcBef>
              <a:spcAft>
                <a:spcPts val="0"/>
              </a:spcAft>
              <a:buSzPts val="1500"/>
              <a:buNone/>
            </a:pPr>
            <a:r>
              <a:t/>
            </a:r>
            <a:endParaRPr sz="1500"/>
          </a:p>
          <a:p>
            <a:pPr indent="0" lvl="1" marL="342900" rtl="0" algn="l">
              <a:lnSpc>
                <a:spcPct val="100000"/>
              </a:lnSpc>
              <a:spcBef>
                <a:spcPts val="560"/>
              </a:spcBef>
              <a:spcAft>
                <a:spcPts val="0"/>
              </a:spcAft>
              <a:buSzPts val="1500"/>
              <a:buNone/>
            </a:pPr>
            <a:r>
              <a:t/>
            </a:r>
            <a:endParaRPr sz="1500"/>
          </a:p>
          <a:p>
            <a:pPr indent="0" lvl="1" marL="342900" rtl="0" algn="l">
              <a:lnSpc>
                <a:spcPct val="100000"/>
              </a:lnSpc>
              <a:spcBef>
                <a:spcPts val="560"/>
              </a:spcBef>
              <a:spcAft>
                <a:spcPts val="0"/>
              </a:spcAft>
              <a:buSzPts val="1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9"/>
          <p:cNvSpPr txBox="1"/>
          <p:nvPr>
            <p:ph type="title"/>
          </p:nvPr>
        </p:nvSpPr>
        <p:spPr>
          <a:xfrm>
            <a:off x="457200" y="274638"/>
            <a:ext cx="8229600" cy="1143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800"/>
              <a:buFont typeface="Arial"/>
              <a:buNone/>
            </a:pPr>
            <a:r>
              <a:rPr b="1" lang="nl-NL" sz="2800"/>
              <a:t>Cyclokalender 2020 (1): </a:t>
            </a:r>
            <a:endParaRPr/>
          </a:p>
        </p:txBody>
      </p:sp>
      <p:sp>
        <p:nvSpPr>
          <p:cNvPr id="118" name="Google Shape;118;p9"/>
          <p:cNvSpPr txBox="1"/>
          <p:nvPr>
            <p:ph idx="1" type="body"/>
          </p:nvPr>
        </p:nvSpPr>
        <p:spPr>
          <a:xfrm>
            <a:off x="101100" y="1903900"/>
            <a:ext cx="8941800" cy="3263400"/>
          </a:xfrm>
          <a:prstGeom prst="rect">
            <a:avLst/>
          </a:prstGeom>
          <a:noFill/>
          <a:ln>
            <a:noFill/>
          </a:ln>
        </p:spPr>
        <p:txBody>
          <a:bodyPr anchorCtr="0" anchor="t" bIns="91425" lIns="91425" spcFirstLastPara="1" rIns="91425" wrap="square" tIns="91425">
            <a:normAutofit/>
          </a:bodyPr>
          <a:lstStyle/>
          <a:p>
            <a:pPr indent="-139700" lvl="0" marL="342900" rtl="0" algn="l">
              <a:lnSpc>
                <a:spcPct val="80000"/>
              </a:lnSpc>
              <a:spcBef>
                <a:spcPts val="0"/>
              </a:spcBef>
              <a:spcAft>
                <a:spcPts val="0"/>
              </a:spcAft>
              <a:buClr>
                <a:schemeClr val="dk1"/>
              </a:buClr>
              <a:buSzPts val="1650"/>
              <a:buFont typeface="Arial"/>
              <a:buChar char="•"/>
            </a:pPr>
            <a:r>
              <a:rPr b="1" lang="nl-NL" sz="1650"/>
              <a:t>16 mei: </a:t>
            </a:r>
            <a:r>
              <a:rPr lang="nl-NL" sz="1650"/>
              <a:t>Schleck Gran Fondo, 158 km/2300hm, Mondorf-les-bains, Luxemburg</a:t>
            </a:r>
            <a:endParaRPr/>
          </a:p>
          <a:p>
            <a:pPr indent="-139700" lvl="0" marL="342900" rtl="0" algn="l">
              <a:lnSpc>
                <a:spcPct val="80000"/>
              </a:lnSpc>
              <a:spcBef>
                <a:spcPts val="640"/>
              </a:spcBef>
              <a:spcAft>
                <a:spcPts val="0"/>
              </a:spcAft>
              <a:buClr>
                <a:schemeClr val="dk1"/>
              </a:buClr>
              <a:buSzPts val="1650"/>
              <a:buFont typeface="Arial"/>
              <a:buChar char="•"/>
            </a:pPr>
            <a:r>
              <a:rPr b="1" lang="nl-NL" sz="1650"/>
              <a:t>24 mei: </a:t>
            </a:r>
            <a:r>
              <a:rPr lang="nl-NL" sz="1650"/>
              <a:t>Cyclosportive Les Marcaires, 120km/3100hm, Sondernach, Vogezen, Frankrijk</a:t>
            </a:r>
            <a:endParaRPr/>
          </a:p>
          <a:p>
            <a:pPr indent="-139700" lvl="0" marL="342900" rtl="0" algn="l">
              <a:lnSpc>
                <a:spcPct val="80000"/>
              </a:lnSpc>
              <a:spcBef>
                <a:spcPts val="640"/>
              </a:spcBef>
              <a:spcAft>
                <a:spcPts val="0"/>
              </a:spcAft>
              <a:buClr>
                <a:schemeClr val="dk1"/>
              </a:buClr>
              <a:buSzPts val="1650"/>
              <a:buFont typeface="Arial"/>
              <a:buChar char="•"/>
            </a:pPr>
            <a:r>
              <a:rPr b="1" lang="nl-NL" sz="1650"/>
              <a:t>21 juni: </a:t>
            </a:r>
            <a:r>
              <a:rPr lang="nl-NL" sz="1650"/>
              <a:t>Sportful Dolomiti Race, 205 km/5200hm, Foltre, Dolomieten, Italië </a:t>
            </a:r>
            <a:endParaRPr/>
          </a:p>
          <a:p>
            <a:pPr indent="-139700" lvl="0" marL="342900" rtl="0" algn="l">
              <a:lnSpc>
                <a:spcPct val="80000"/>
              </a:lnSpc>
              <a:spcBef>
                <a:spcPts val="640"/>
              </a:spcBef>
              <a:spcAft>
                <a:spcPts val="0"/>
              </a:spcAft>
              <a:buClr>
                <a:schemeClr val="dk1"/>
              </a:buClr>
              <a:buSzPts val="1650"/>
              <a:buFont typeface="Arial"/>
              <a:buChar char="•"/>
            </a:pPr>
            <a:r>
              <a:rPr b="1" lang="nl-NL" sz="1650"/>
              <a:t>28 juni: </a:t>
            </a:r>
            <a:r>
              <a:rPr lang="nl-NL" sz="1650"/>
              <a:t>Gran fondo Gavia e Mortirolo, 170 km/4200hm, Aprica, Dolomieten, Italië</a:t>
            </a:r>
            <a:endParaRPr sz="1650"/>
          </a:p>
          <a:p>
            <a:pPr indent="-139700" lvl="0" marL="342900" rtl="0" algn="l">
              <a:lnSpc>
                <a:spcPct val="80000"/>
              </a:lnSpc>
              <a:spcBef>
                <a:spcPts val="640"/>
              </a:spcBef>
              <a:spcAft>
                <a:spcPts val="0"/>
              </a:spcAft>
              <a:buSzPts val="1650"/>
              <a:buChar char="•"/>
            </a:pPr>
            <a:r>
              <a:rPr b="1" lang="nl-NL" sz="1650"/>
              <a:t>5 juli:</a:t>
            </a:r>
            <a:r>
              <a:rPr lang="nl-NL" sz="1650"/>
              <a:t> La Marmotte Gran Fondo, 174 km/5000 hm, Le Bourg d’Oisans, Alpen, Frankrijk</a:t>
            </a:r>
            <a:endParaRPr sz="1650"/>
          </a:p>
          <a:p>
            <a:pPr indent="-136525" lvl="0" marL="342900" rtl="0" algn="l">
              <a:lnSpc>
                <a:spcPct val="80000"/>
              </a:lnSpc>
              <a:spcBef>
                <a:spcPts val="640"/>
              </a:spcBef>
              <a:spcAft>
                <a:spcPts val="0"/>
              </a:spcAft>
              <a:buSzPts val="1600"/>
              <a:buChar char="•"/>
            </a:pPr>
            <a:r>
              <a:rPr b="1" lang="nl-NL" sz="1600">
                <a:solidFill>
                  <a:schemeClr val="dk1"/>
                </a:solidFill>
              </a:rPr>
              <a:t>25 juli: </a:t>
            </a:r>
            <a:r>
              <a:rPr lang="nl-NL" sz="1600">
                <a:solidFill>
                  <a:schemeClr val="dk1"/>
                </a:solidFill>
              </a:rPr>
              <a:t>Jedermann Rennen, 150k/3300hm, Nurburgring, Duitsland</a:t>
            </a:r>
            <a:r>
              <a:rPr b="1" lang="nl-NL" sz="1600">
                <a:solidFill>
                  <a:schemeClr val="dk1"/>
                </a:solidFill>
              </a:rPr>
              <a:t> </a:t>
            </a:r>
            <a:endParaRPr b="1" sz="1600">
              <a:solidFill>
                <a:schemeClr val="dk1"/>
              </a:solidFill>
            </a:endParaRPr>
          </a:p>
          <a:p>
            <a:pPr indent="-136525" lvl="0" marL="342900" rtl="0" algn="l">
              <a:lnSpc>
                <a:spcPct val="80000"/>
              </a:lnSpc>
              <a:spcBef>
                <a:spcPts val="640"/>
              </a:spcBef>
              <a:spcAft>
                <a:spcPts val="0"/>
              </a:spcAft>
              <a:buSzPts val="1600"/>
              <a:buChar char="•"/>
            </a:pPr>
            <a:r>
              <a:rPr b="1" lang="nl-NL" sz="1600">
                <a:solidFill>
                  <a:schemeClr val="dk1"/>
                </a:solidFill>
              </a:rPr>
              <a:t>22 aug: </a:t>
            </a:r>
            <a:r>
              <a:rPr lang="nl-NL" sz="1600">
                <a:solidFill>
                  <a:schemeClr val="dk1"/>
                </a:solidFill>
              </a:rPr>
              <a:t>Eifel 205, 205 km/2930hm, Eiffel, Duitsland</a:t>
            </a:r>
            <a:endParaRPr b="1" sz="1600"/>
          </a:p>
          <a:p>
            <a:pPr indent="-139700" lvl="0" marL="342900" rtl="0" algn="l">
              <a:spcBef>
                <a:spcPts val="640"/>
              </a:spcBef>
              <a:spcAft>
                <a:spcPts val="0"/>
              </a:spcAft>
              <a:buSzPts val="1575"/>
              <a:buChar char="•"/>
            </a:pPr>
            <a:r>
              <a:rPr b="1" lang="nl-NL" sz="1575">
                <a:solidFill>
                  <a:schemeClr val="dk1"/>
                </a:solidFill>
              </a:rPr>
              <a:t>29 augustus</a:t>
            </a:r>
            <a:r>
              <a:rPr lang="nl-NL" sz="1575">
                <a:solidFill>
                  <a:schemeClr val="dk1"/>
                </a:solidFill>
              </a:rPr>
              <a:t>: Velomediane Claudy Criquiélion, 165km/3300hm, La Roche-en-Ardenne, België</a:t>
            </a:r>
            <a:endParaRPr>
              <a:solidFill>
                <a:schemeClr val="dk1"/>
              </a:solidFill>
            </a:endParaRPr>
          </a:p>
          <a:p>
            <a:pPr indent="-139700" lvl="0" marL="342900" rtl="0" algn="l">
              <a:spcBef>
                <a:spcPts val="640"/>
              </a:spcBef>
              <a:spcAft>
                <a:spcPts val="0"/>
              </a:spcAft>
              <a:buSzPts val="1575"/>
              <a:buChar char="•"/>
            </a:pPr>
            <a:r>
              <a:rPr b="1" lang="nl-NL" sz="1575">
                <a:solidFill>
                  <a:schemeClr val="dk1"/>
                </a:solidFill>
              </a:rPr>
              <a:t>13 september: </a:t>
            </a:r>
            <a:r>
              <a:rPr lang="nl-NL" sz="1575">
                <a:solidFill>
                  <a:schemeClr val="dk1"/>
                </a:solidFill>
              </a:rPr>
              <a:t>La Charly Gaul: 153km/2200hm, Echternach, Luxemburg</a:t>
            </a:r>
            <a:endParaRPr>
              <a:solidFill>
                <a:schemeClr val="dk1"/>
              </a:solidFill>
            </a:endParaRPr>
          </a:p>
          <a:p>
            <a:pPr indent="-39687" lvl="0" marL="342900" rtl="0" algn="l">
              <a:spcBef>
                <a:spcPts val="640"/>
              </a:spcBef>
              <a:spcAft>
                <a:spcPts val="0"/>
              </a:spcAft>
              <a:buNone/>
            </a:pPr>
            <a:r>
              <a:t/>
            </a:r>
            <a:endParaRPr sz="1575">
              <a:solidFill>
                <a:schemeClr val="dk1"/>
              </a:solidFill>
            </a:endParaRPr>
          </a:p>
          <a:p>
            <a:pPr indent="0" lvl="0" marL="0" rtl="0" algn="l">
              <a:spcBef>
                <a:spcPts val="640"/>
              </a:spcBef>
              <a:spcAft>
                <a:spcPts val="0"/>
              </a:spcAft>
              <a:buNone/>
            </a:pPr>
            <a:r>
              <a:rPr b="1" lang="nl-NL" sz="1575">
                <a:solidFill>
                  <a:schemeClr val="dk1"/>
                </a:solidFill>
              </a:rPr>
              <a:t>Meerdaagse cyclo: </a:t>
            </a:r>
            <a:r>
              <a:rPr lang="nl-NL" sz="1575">
                <a:solidFill>
                  <a:schemeClr val="dk1"/>
                </a:solidFill>
              </a:rPr>
              <a:t>Giro delle Dolomiti (19 juli t/m 25 juli)</a:t>
            </a:r>
            <a:endParaRPr>
              <a:solidFill>
                <a:schemeClr val="dk1"/>
              </a:solidFill>
            </a:endParaRPr>
          </a:p>
          <a:p>
            <a:pPr indent="0" lvl="0" marL="0" rtl="0" algn="l">
              <a:spcBef>
                <a:spcPts val="640"/>
              </a:spcBef>
              <a:spcAft>
                <a:spcPts val="0"/>
              </a:spcAft>
              <a:buNone/>
            </a:pPr>
            <a:r>
              <a:t/>
            </a:r>
            <a:endParaRPr sz="1575">
              <a:solidFill>
                <a:schemeClr val="dk1"/>
              </a:solidFill>
            </a:endParaRPr>
          </a:p>
          <a:p>
            <a:pPr indent="0" lvl="0" marL="0" rtl="0" algn="l">
              <a:spcBef>
                <a:spcPts val="640"/>
              </a:spcBef>
              <a:spcAft>
                <a:spcPts val="0"/>
              </a:spcAft>
              <a:buNone/>
            </a:pPr>
            <a:r>
              <a:rPr lang="nl-NL" sz="1575">
                <a:solidFill>
                  <a:schemeClr val="dk1"/>
                </a:solidFill>
              </a:rPr>
              <a:t>Andere cyclo’s mogen natuurlijk ook! </a:t>
            </a:r>
            <a:endParaRPr>
              <a:solidFill>
                <a:schemeClr val="dk1"/>
              </a:solidFill>
            </a:endParaRPr>
          </a:p>
          <a:p>
            <a:pPr indent="0" lvl="0" marL="0" rtl="0" algn="l">
              <a:spcBef>
                <a:spcPts val="640"/>
              </a:spcBef>
              <a:spcAft>
                <a:spcPts val="0"/>
              </a:spcAft>
              <a:buNone/>
            </a:pPr>
            <a:r>
              <a:t/>
            </a:r>
            <a:endParaRPr sz="1575">
              <a:solidFill>
                <a:schemeClr val="dk1"/>
              </a:solidFill>
            </a:endParaRPr>
          </a:p>
          <a:p>
            <a:pPr indent="0" lvl="0" marL="0" rtl="0" algn="l">
              <a:lnSpc>
                <a:spcPct val="80000"/>
              </a:lnSpc>
              <a:spcBef>
                <a:spcPts val="640"/>
              </a:spcBef>
              <a:spcAft>
                <a:spcPts val="0"/>
              </a:spcAft>
              <a:buNone/>
            </a:pPr>
            <a:r>
              <a:t/>
            </a:r>
            <a:endParaRPr sz="1650"/>
          </a:p>
          <a:p>
            <a:pPr indent="-34925" lvl="0" marL="342900" rtl="0" algn="l">
              <a:lnSpc>
                <a:spcPct val="80000"/>
              </a:lnSpc>
              <a:spcBef>
                <a:spcPts val="640"/>
              </a:spcBef>
              <a:spcAft>
                <a:spcPts val="0"/>
              </a:spcAft>
              <a:buClr>
                <a:schemeClr val="dk1"/>
              </a:buClr>
              <a:buSzPts val="1650"/>
              <a:buFont typeface="Arial"/>
              <a:buNone/>
            </a:pPr>
            <a:r>
              <a:t/>
            </a:r>
            <a:endParaRPr sz="1650"/>
          </a:p>
          <a:p>
            <a:pPr indent="0" lvl="0" marL="0" rtl="0" algn="l">
              <a:lnSpc>
                <a:spcPct val="80000"/>
              </a:lnSpc>
              <a:spcBef>
                <a:spcPts val="640"/>
              </a:spcBef>
              <a:spcAft>
                <a:spcPts val="0"/>
              </a:spcAft>
              <a:buSzPts val="1275"/>
              <a:buNone/>
            </a:pPr>
            <a:r>
              <a:t/>
            </a:r>
            <a:endParaRPr sz="1275"/>
          </a:p>
          <a:p>
            <a:pPr indent="0" lvl="1" marL="342900" rtl="0" algn="l">
              <a:lnSpc>
                <a:spcPct val="80000"/>
              </a:lnSpc>
              <a:spcBef>
                <a:spcPts val="560"/>
              </a:spcBef>
              <a:spcAft>
                <a:spcPts val="0"/>
              </a:spcAft>
              <a:buSzPts val="1275"/>
              <a:buNone/>
            </a:pPr>
            <a:r>
              <a:t/>
            </a:r>
            <a:endParaRPr sz="1275"/>
          </a:p>
          <a:p>
            <a:pPr indent="-26987" lvl="1" marL="742950" rtl="0" algn="l">
              <a:lnSpc>
                <a:spcPct val="80000"/>
              </a:lnSpc>
              <a:spcBef>
                <a:spcPts val="560"/>
              </a:spcBef>
              <a:spcAft>
                <a:spcPts val="0"/>
              </a:spcAft>
              <a:buSzPts val="1275"/>
              <a:buNone/>
            </a:pPr>
            <a:r>
              <a:t/>
            </a:r>
            <a:endParaRPr sz="1275"/>
          </a:p>
          <a:p>
            <a:pPr indent="-53975" lvl="0" marL="342900" rtl="0" algn="l">
              <a:lnSpc>
                <a:spcPct val="80000"/>
              </a:lnSpc>
              <a:spcBef>
                <a:spcPts val="640"/>
              </a:spcBef>
              <a:spcAft>
                <a:spcPts val="0"/>
              </a:spcAft>
              <a:buClr>
                <a:schemeClr val="dk1"/>
              </a:buClr>
              <a:buSzPts val="1350"/>
              <a:buFont typeface="Arial"/>
              <a:buNone/>
            </a:pPr>
            <a:r>
              <a:t/>
            </a:r>
            <a:endParaRPr sz="1350"/>
          </a:p>
          <a:p>
            <a:pPr indent="0" lvl="0" marL="0" rtl="0" algn="l">
              <a:lnSpc>
                <a:spcPct val="80000"/>
              </a:lnSpc>
              <a:spcBef>
                <a:spcPts val="640"/>
              </a:spcBef>
              <a:spcAft>
                <a:spcPts val="0"/>
              </a:spcAft>
              <a:buSzPts val="1350"/>
              <a:buNone/>
            </a:pPr>
            <a:r>
              <a:rPr lang="nl-NL" sz="1350"/>
              <a:t> </a:t>
            </a:r>
            <a:endParaRPr/>
          </a:p>
          <a:p>
            <a:pPr indent="-117475" lvl="0" marL="342900" rtl="0" algn="l">
              <a:lnSpc>
                <a:spcPct val="80000"/>
              </a:lnSpc>
              <a:spcBef>
                <a:spcPts val="640"/>
              </a:spcBef>
              <a:spcAft>
                <a:spcPts val="0"/>
              </a:spcAft>
              <a:buClr>
                <a:schemeClr val="dk1"/>
              </a:buClr>
              <a:buSzPts val="350"/>
              <a:buFont typeface="Arial"/>
              <a:buNone/>
            </a:pPr>
            <a:r>
              <a:t/>
            </a:r>
            <a:endParaRPr sz="350"/>
          </a:p>
          <a:p>
            <a:pPr indent="-117475" lvl="0" marL="342900" rtl="0" algn="l">
              <a:lnSpc>
                <a:spcPct val="80000"/>
              </a:lnSpc>
              <a:spcBef>
                <a:spcPts val="640"/>
              </a:spcBef>
              <a:spcAft>
                <a:spcPts val="0"/>
              </a:spcAft>
              <a:buClr>
                <a:schemeClr val="dk1"/>
              </a:buClr>
              <a:buSzPts val="350"/>
              <a:buFont typeface="Arial"/>
              <a:buNone/>
            </a:pPr>
            <a:r>
              <a:t/>
            </a:r>
            <a:endParaRPr sz="350"/>
          </a:p>
          <a:p>
            <a:pPr indent="-117475" lvl="0" marL="342900" rtl="0" algn="l">
              <a:lnSpc>
                <a:spcPct val="80000"/>
              </a:lnSpc>
              <a:spcBef>
                <a:spcPts val="640"/>
              </a:spcBef>
              <a:spcAft>
                <a:spcPts val="0"/>
              </a:spcAft>
              <a:buClr>
                <a:schemeClr val="dk1"/>
              </a:buClr>
              <a:buSzPts val="350"/>
              <a:buFont typeface="Arial"/>
              <a:buNone/>
            </a:pPr>
            <a:r>
              <a:t/>
            </a:r>
            <a:endParaRPr sz="350"/>
          </a:p>
          <a:p>
            <a:pPr indent="-117475" lvl="0" marL="342900" rtl="0" algn="l">
              <a:lnSpc>
                <a:spcPct val="80000"/>
              </a:lnSpc>
              <a:spcBef>
                <a:spcPts val="640"/>
              </a:spcBef>
              <a:spcAft>
                <a:spcPts val="0"/>
              </a:spcAft>
              <a:buClr>
                <a:schemeClr val="dk1"/>
              </a:buClr>
              <a:buSzPts val="350"/>
              <a:buFont typeface="Arial"/>
              <a:buNone/>
            </a:pPr>
            <a:r>
              <a:t/>
            </a:r>
            <a:endParaRPr sz="350"/>
          </a:p>
        </p:txBody>
      </p:sp>
    </p:spTree>
  </p:cSld>
  <p:clrMapOvr>
    <a:masterClrMapping/>
  </p:clrMapOvr>
</p:sld>
</file>

<file path=ppt/theme/theme1.xml><?xml version="1.0" encoding="utf-8"?>
<a:theme xmlns:a="http://schemas.openxmlformats.org/drawingml/2006/main" xmlns:r="http://schemas.openxmlformats.org/officeDocument/2006/relationships" name="Powerpoint_Th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Maas, Rick J SNC-DMS/953</dc:creator>
</cp:coreProperties>
</file>